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charts/chart1.xml" ContentType="application/vnd.openxmlformats-officedocument.drawingml.chart+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charts/chart2.xml" ContentType="application/vnd.openxmlformats-officedocument.drawingml.chart+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charts/chart3.xml" ContentType="application/vnd.openxmlformats-officedocument.drawingml.chart+xml"/>
  <Override PartName="/ppt/notesSlides/notesSlide82.xml" ContentType="application/vnd.openxmlformats-officedocument.presentationml.notesSlide+xml"/>
  <Override PartName="/ppt/charts/chart4.xml" ContentType="application/vnd.openxmlformats-officedocument.drawingml.chart+xml"/>
  <Override PartName="/ppt/notesSlides/notesSlide83.xml" ContentType="application/vnd.openxmlformats-officedocument.presentationml.notesSlide+xml"/>
  <Override PartName="/ppt/charts/chart5.xml" ContentType="application/vnd.openxmlformats-officedocument.drawingml.chart+xml"/>
  <Override PartName="/ppt/charts/chart6.xml" ContentType="application/vnd.openxmlformats-officedocument.drawingml.chart+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3"/>
  </p:notesMasterIdLst>
  <p:sldIdLst>
    <p:sldId id="506" r:id="rId2"/>
    <p:sldId id="305" r:id="rId3"/>
    <p:sldId id="556" r:id="rId4"/>
    <p:sldId id="290" r:id="rId5"/>
    <p:sldId id="555" r:id="rId6"/>
    <p:sldId id="486" r:id="rId7"/>
    <p:sldId id="747" r:id="rId8"/>
    <p:sldId id="666" r:id="rId9"/>
    <p:sldId id="674" r:id="rId10"/>
    <p:sldId id="645" r:id="rId11"/>
    <p:sldId id="752" r:id="rId12"/>
    <p:sldId id="742" r:id="rId13"/>
    <p:sldId id="750" r:id="rId14"/>
    <p:sldId id="748" r:id="rId15"/>
    <p:sldId id="749" r:id="rId16"/>
    <p:sldId id="318" r:id="rId17"/>
    <p:sldId id="315" r:id="rId18"/>
    <p:sldId id="642" r:id="rId19"/>
    <p:sldId id="633" r:id="rId20"/>
    <p:sldId id="271" r:id="rId21"/>
    <p:sldId id="743" r:id="rId22"/>
    <p:sldId id="300" r:id="rId23"/>
    <p:sldId id="281" r:id="rId24"/>
    <p:sldId id="296" r:id="rId25"/>
    <p:sldId id="753" r:id="rId26"/>
    <p:sldId id="313" r:id="rId27"/>
    <p:sldId id="754" r:id="rId28"/>
    <p:sldId id="330" r:id="rId29"/>
    <p:sldId id="324" r:id="rId30"/>
    <p:sldId id="325" r:id="rId31"/>
    <p:sldId id="331" r:id="rId32"/>
    <p:sldId id="333" r:id="rId33"/>
    <p:sldId id="334" r:id="rId34"/>
    <p:sldId id="340" r:id="rId35"/>
    <p:sldId id="347" r:id="rId36"/>
    <p:sldId id="351" r:id="rId37"/>
    <p:sldId id="352" r:id="rId38"/>
    <p:sldId id="353" r:id="rId39"/>
    <p:sldId id="354" r:id="rId40"/>
    <p:sldId id="355" r:id="rId41"/>
    <p:sldId id="356" r:id="rId42"/>
    <p:sldId id="357" r:id="rId43"/>
    <p:sldId id="650" r:id="rId44"/>
    <p:sldId id="664" r:id="rId45"/>
    <p:sldId id="651" r:id="rId46"/>
    <p:sldId id="659" r:id="rId47"/>
    <p:sldId id="428" r:id="rId48"/>
    <p:sldId id="429" r:id="rId49"/>
    <p:sldId id="430" r:id="rId50"/>
    <p:sldId id="431" r:id="rId51"/>
    <p:sldId id="660" r:id="rId52"/>
    <p:sldId id="661" r:id="rId53"/>
    <p:sldId id="654" r:id="rId54"/>
    <p:sldId id="656" r:id="rId55"/>
    <p:sldId id="640" r:id="rId56"/>
    <p:sldId id="653" r:id="rId57"/>
    <p:sldId id="392" r:id="rId58"/>
    <p:sldId id="547" r:id="rId59"/>
    <p:sldId id="507" r:id="rId60"/>
    <p:sldId id="891" r:id="rId61"/>
    <p:sldId id="893" r:id="rId62"/>
    <p:sldId id="894" r:id="rId63"/>
    <p:sldId id="896" r:id="rId64"/>
    <p:sldId id="909" r:id="rId65"/>
    <p:sldId id="898" r:id="rId66"/>
    <p:sldId id="911" r:id="rId67"/>
    <p:sldId id="912" r:id="rId68"/>
    <p:sldId id="913" r:id="rId69"/>
    <p:sldId id="914" r:id="rId70"/>
    <p:sldId id="915" r:id="rId71"/>
    <p:sldId id="900" r:id="rId72"/>
    <p:sldId id="904" r:id="rId73"/>
    <p:sldId id="906" r:id="rId74"/>
    <p:sldId id="908" r:id="rId75"/>
    <p:sldId id="907" r:id="rId76"/>
    <p:sldId id="671" r:id="rId77"/>
    <p:sldId id="663" r:id="rId78"/>
    <p:sldId id="755" r:id="rId79"/>
    <p:sldId id="756" r:id="rId80"/>
    <p:sldId id="757" r:id="rId81"/>
    <p:sldId id="758" r:id="rId82"/>
    <p:sldId id="675" r:id="rId83"/>
    <p:sldId id="676" r:id="rId84"/>
    <p:sldId id="883" r:id="rId85"/>
    <p:sldId id="877" r:id="rId86"/>
    <p:sldId id="677" r:id="rId87"/>
    <p:sldId id="876" r:id="rId88"/>
    <p:sldId id="888" r:id="rId89"/>
    <p:sldId id="889" r:id="rId90"/>
    <p:sldId id="890" r:id="rId91"/>
    <p:sldId id="887" r:id="rId92"/>
    <p:sldId id="879" r:id="rId93"/>
    <p:sldId id="875" r:id="rId94"/>
    <p:sldId id="880" r:id="rId95"/>
    <p:sldId id="459" r:id="rId96"/>
    <p:sldId id="881" r:id="rId97"/>
    <p:sldId id="885" r:id="rId98"/>
    <p:sldId id="886" r:id="rId99"/>
    <p:sldId id="481" r:id="rId100"/>
    <p:sldId id="492" r:id="rId101"/>
    <p:sldId id="669" r:id="rId102"/>
    <p:sldId id="670" r:id="rId103"/>
    <p:sldId id="916" r:id="rId104"/>
    <p:sldId id="378" r:id="rId105"/>
    <p:sldId id="368" r:id="rId106"/>
    <p:sldId id="369" r:id="rId107"/>
    <p:sldId id="370" r:id="rId108"/>
    <p:sldId id="371" r:id="rId109"/>
    <p:sldId id="372" r:id="rId110"/>
    <p:sldId id="373" r:id="rId111"/>
    <p:sldId id="374" r:id="rId112"/>
    <p:sldId id="375" r:id="rId113"/>
    <p:sldId id="376" r:id="rId114"/>
    <p:sldId id="377" r:id="rId115"/>
    <p:sldId id="917" r:id="rId116"/>
    <p:sldId id="387" r:id="rId117"/>
    <p:sldId id="426" r:id="rId118"/>
    <p:sldId id="918" r:id="rId119"/>
    <p:sldId id="427" r:id="rId120"/>
    <p:sldId id="919" r:id="rId121"/>
    <p:sldId id="920" r:id="rId122"/>
    <p:sldId id="921" r:id="rId123"/>
    <p:sldId id="398" r:id="rId124"/>
    <p:sldId id="399" r:id="rId125"/>
    <p:sldId id="414" r:id="rId126"/>
    <p:sldId id="416" r:id="rId127"/>
    <p:sldId id="415" r:id="rId128"/>
    <p:sldId id="403" r:id="rId129"/>
    <p:sldId id="404" r:id="rId130"/>
    <p:sldId id="922" r:id="rId131"/>
    <p:sldId id="405" r:id="rId1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304" autoAdjust="0"/>
    <p:restoredTop sz="60608" autoAdjust="0"/>
  </p:normalViewPr>
  <p:slideViewPr>
    <p:cSldViewPr snapToGrid="0">
      <p:cViewPr varScale="1">
        <p:scale>
          <a:sx n="133" d="100"/>
          <a:sy n="133" d="100"/>
        </p:scale>
        <p:origin x="208" y="1056"/>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presProps" Target="pres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viewProps" Target="view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Worksheet3.xlsx"/></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Worksheet4.xlsx"/></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Worksheet5.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title>
    <c:autoTitleDeleted val="0"/>
    <c:plotArea>
      <c:layout/>
      <c:barChart>
        <c:barDir val="col"/>
        <c:grouping val="clustered"/>
        <c:varyColors val="0"/>
        <c:ser>
          <c:idx val="0"/>
          <c:order val="0"/>
          <c:tx>
            <c:strRef>
              <c:f>Sheet1!$B$1</c:f>
              <c:strCache>
                <c:ptCount val="1"/>
                <c:pt idx="0">
                  <c:v>Defects Introduced</c:v>
                </c:pt>
              </c:strCache>
            </c:strRef>
          </c:tx>
          <c:invertIfNegative val="0"/>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Sheet1!$A$2:$A$6</c:f>
              <c:strCache>
                <c:ptCount val="5"/>
                <c:pt idx="0">
                  <c:v>V7</c:v>
                </c:pt>
                <c:pt idx="1">
                  <c:v>V8</c:v>
                </c:pt>
                <c:pt idx="2">
                  <c:v>V8.5 &amp; 9</c:v>
                </c:pt>
                <c:pt idx="3">
                  <c:v>V11</c:v>
                </c:pt>
                <c:pt idx="4">
                  <c:v>V12</c:v>
                </c:pt>
              </c:strCache>
            </c:strRef>
          </c:cat>
          <c:val>
            <c:numRef>
              <c:f>Sheet1!$B$2:$B$6</c:f>
              <c:numCache>
                <c:formatCode>General</c:formatCode>
                <c:ptCount val="5"/>
                <c:pt idx="0">
                  <c:v>250</c:v>
                </c:pt>
                <c:pt idx="1">
                  <c:v>265</c:v>
                </c:pt>
                <c:pt idx="2">
                  <c:v>204</c:v>
                </c:pt>
                <c:pt idx="3">
                  <c:v>64</c:v>
                </c:pt>
                <c:pt idx="4">
                  <c:v>41</c:v>
                </c:pt>
              </c:numCache>
            </c:numRef>
          </c:val>
          <c:extLst>
            <c:ext xmlns:c16="http://schemas.microsoft.com/office/drawing/2014/chart" uri="{C3380CC4-5D6E-409C-BE32-E72D297353CC}">
              <c16:uniqueId val="{00000000-3294-7143-A0F9-9DCED833DAD7}"/>
            </c:ext>
          </c:extLst>
        </c:ser>
        <c:dLbls>
          <c:showLegendKey val="0"/>
          <c:showVal val="0"/>
          <c:showCatName val="0"/>
          <c:showSerName val="0"/>
          <c:showPercent val="0"/>
          <c:showBubbleSize val="0"/>
        </c:dLbls>
        <c:gapWidth val="150"/>
        <c:axId val="44439424"/>
        <c:axId val="44584320"/>
      </c:barChart>
      <c:catAx>
        <c:axId val="44439424"/>
        <c:scaling>
          <c:orientation val="minMax"/>
        </c:scaling>
        <c:delete val="0"/>
        <c:axPos val="b"/>
        <c:numFmt formatCode="General" sourceLinked="0"/>
        <c:majorTickMark val="out"/>
        <c:minorTickMark val="none"/>
        <c:tickLblPos val="nextTo"/>
        <c:crossAx val="44584320"/>
        <c:crosses val="autoZero"/>
        <c:auto val="1"/>
        <c:lblAlgn val="ctr"/>
        <c:lblOffset val="100"/>
        <c:noMultiLvlLbl val="0"/>
      </c:catAx>
      <c:valAx>
        <c:axId val="44584320"/>
        <c:scaling>
          <c:orientation val="minMax"/>
        </c:scaling>
        <c:delete val="0"/>
        <c:axPos val="l"/>
        <c:majorGridlines/>
        <c:numFmt formatCode="General" sourceLinked="1"/>
        <c:majorTickMark val="out"/>
        <c:minorTickMark val="none"/>
        <c:tickLblPos val="nextTo"/>
        <c:crossAx val="44439424"/>
        <c:crosses val="autoZero"/>
        <c:crossBetween val="between"/>
      </c:valAx>
    </c:plotArea>
    <c:legend>
      <c:legendPos val="b"/>
      <c:overlay val="0"/>
    </c:legend>
    <c:plotVisOnly val="1"/>
    <c:dispBlanksAs val="gap"/>
    <c:showDLblsOverMax val="0"/>
  </c:chart>
  <c:txPr>
    <a:bodyPr/>
    <a:lstStyle/>
    <a:p>
      <a:pPr>
        <a:defRPr sz="1800"/>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col"/>
        <c:grouping val="clustered"/>
        <c:varyColors val="0"/>
        <c:ser>
          <c:idx val="0"/>
          <c:order val="0"/>
          <c:tx>
            <c:strRef>
              <c:f>Sheet1!$B$1</c:f>
              <c:strCache>
                <c:ptCount val="1"/>
                <c:pt idx="0">
                  <c:v>Defects Introduced</c:v>
                </c:pt>
              </c:strCache>
            </c:strRef>
          </c:tx>
          <c:invertIfNegative val="0"/>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Sheet1!$A$2:$A$6</c:f>
              <c:strCache>
                <c:ptCount val="5"/>
                <c:pt idx="0">
                  <c:v>V7</c:v>
                </c:pt>
                <c:pt idx="1">
                  <c:v>V8</c:v>
                </c:pt>
                <c:pt idx="2">
                  <c:v>V8.5 &amp; 9</c:v>
                </c:pt>
                <c:pt idx="3">
                  <c:v>V11</c:v>
                </c:pt>
                <c:pt idx="4">
                  <c:v>V12</c:v>
                </c:pt>
              </c:strCache>
            </c:strRef>
          </c:cat>
          <c:val>
            <c:numRef>
              <c:f>Sheet1!$B$2:$B$6</c:f>
              <c:numCache>
                <c:formatCode>General</c:formatCode>
                <c:ptCount val="5"/>
                <c:pt idx="0">
                  <c:v>250</c:v>
                </c:pt>
                <c:pt idx="1">
                  <c:v>264</c:v>
                </c:pt>
                <c:pt idx="2">
                  <c:v>204</c:v>
                </c:pt>
                <c:pt idx="3">
                  <c:v>74</c:v>
                </c:pt>
                <c:pt idx="4">
                  <c:v>45</c:v>
                </c:pt>
              </c:numCache>
            </c:numRef>
          </c:val>
          <c:extLst>
            <c:ext xmlns:c16="http://schemas.microsoft.com/office/drawing/2014/chart" uri="{C3380CC4-5D6E-409C-BE32-E72D297353CC}">
              <c16:uniqueId val="{00000000-8739-1747-8C43-440D01B30D54}"/>
            </c:ext>
          </c:extLst>
        </c:ser>
        <c:ser>
          <c:idx val="1"/>
          <c:order val="1"/>
          <c:tx>
            <c:strRef>
              <c:f>Sheet1!$C$1</c:f>
              <c:strCache>
                <c:ptCount val="1"/>
                <c:pt idx="0">
                  <c:v>Defects Fixed</c:v>
                </c:pt>
              </c:strCache>
            </c:strRef>
          </c:tx>
          <c:invertIfNegative val="0"/>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Sheet1!$A$2:$A$6</c:f>
              <c:strCache>
                <c:ptCount val="5"/>
                <c:pt idx="0">
                  <c:v>V7</c:v>
                </c:pt>
                <c:pt idx="1">
                  <c:v>V8</c:v>
                </c:pt>
                <c:pt idx="2">
                  <c:v>V8.5 &amp; 9</c:v>
                </c:pt>
                <c:pt idx="3">
                  <c:v>V11</c:v>
                </c:pt>
                <c:pt idx="4">
                  <c:v>V12</c:v>
                </c:pt>
              </c:strCache>
            </c:strRef>
          </c:cat>
          <c:val>
            <c:numRef>
              <c:f>Sheet1!$C$2:$C$6</c:f>
              <c:numCache>
                <c:formatCode>General</c:formatCode>
                <c:ptCount val="5"/>
                <c:pt idx="0">
                  <c:v>235</c:v>
                </c:pt>
                <c:pt idx="1">
                  <c:v>223</c:v>
                </c:pt>
                <c:pt idx="2">
                  <c:v>91</c:v>
                </c:pt>
                <c:pt idx="3">
                  <c:v>33</c:v>
                </c:pt>
                <c:pt idx="4">
                  <c:v>41</c:v>
                </c:pt>
              </c:numCache>
            </c:numRef>
          </c:val>
          <c:extLst>
            <c:ext xmlns:c16="http://schemas.microsoft.com/office/drawing/2014/chart" uri="{C3380CC4-5D6E-409C-BE32-E72D297353CC}">
              <c16:uniqueId val="{00000001-8739-1747-8C43-440D01B30D54}"/>
            </c:ext>
          </c:extLst>
        </c:ser>
        <c:ser>
          <c:idx val="2"/>
          <c:order val="2"/>
          <c:tx>
            <c:strRef>
              <c:f>Sheet1!$D$1</c:f>
              <c:strCache>
                <c:ptCount val="1"/>
                <c:pt idx="0">
                  <c:v>Open Defects</c:v>
                </c:pt>
              </c:strCache>
            </c:strRef>
          </c:tx>
          <c:spPr>
            <a:solidFill>
              <a:schemeClr val="bg1">
                <a:lumMod val="75000"/>
              </a:schemeClr>
            </a:solidFill>
          </c:spPr>
          <c:invertIfNegative val="0"/>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Sheet1!$A$2:$A$6</c:f>
              <c:strCache>
                <c:ptCount val="5"/>
                <c:pt idx="0">
                  <c:v>V7</c:v>
                </c:pt>
                <c:pt idx="1">
                  <c:v>V8</c:v>
                </c:pt>
                <c:pt idx="2">
                  <c:v>V8.5 &amp; 9</c:v>
                </c:pt>
                <c:pt idx="3">
                  <c:v>V11</c:v>
                </c:pt>
                <c:pt idx="4">
                  <c:v>V12</c:v>
                </c:pt>
              </c:strCache>
            </c:strRef>
          </c:cat>
          <c:val>
            <c:numRef>
              <c:f>Sheet1!$D$2:$D$6</c:f>
              <c:numCache>
                <c:formatCode>General</c:formatCode>
                <c:ptCount val="5"/>
                <c:pt idx="0">
                  <c:v>15</c:v>
                </c:pt>
                <c:pt idx="1">
                  <c:v>41</c:v>
                </c:pt>
                <c:pt idx="2">
                  <c:v>113</c:v>
                </c:pt>
                <c:pt idx="3">
                  <c:v>41</c:v>
                </c:pt>
                <c:pt idx="4">
                  <c:v>4</c:v>
                </c:pt>
              </c:numCache>
            </c:numRef>
          </c:val>
          <c:extLst>
            <c:ext xmlns:c16="http://schemas.microsoft.com/office/drawing/2014/chart" uri="{C3380CC4-5D6E-409C-BE32-E72D297353CC}">
              <c16:uniqueId val="{00000002-8739-1747-8C43-440D01B30D54}"/>
            </c:ext>
          </c:extLst>
        </c:ser>
        <c:dLbls>
          <c:showLegendKey val="0"/>
          <c:showVal val="0"/>
          <c:showCatName val="0"/>
          <c:showSerName val="0"/>
          <c:showPercent val="0"/>
          <c:showBubbleSize val="0"/>
        </c:dLbls>
        <c:gapWidth val="150"/>
        <c:axId val="44594688"/>
        <c:axId val="44596224"/>
      </c:barChart>
      <c:catAx>
        <c:axId val="44594688"/>
        <c:scaling>
          <c:orientation val="minMax"/>
        </c:scaling>
        <c:delete val="0"/>
        <c:axPos val="b"/>
        <c:numFmt formatCode="General" sourceLinked="0"/>
        <c:majorTickMark val="out"/>
        <c:minorTickMark val="none"/>
        <c:tickLblPos val="nextTo"/>
        <c:crossAx val="44596224"/>
        <c:crosses val="autoZero"/>
        <c:auto val="1"/>
        <c:lblAlgn val="ctr"/>
        <c:lblOffset val="100"/>
        <c:noMultiLvlLbl val="0"/>
      </c:catAx>
      <c:valAx>
        <c:axId val="44596224"/>
        <c:scaling>
          <c:orientation val="minMax"/>
        </c:scaling>
        <c:delete val="0"/>
        <c:axPos val="l"/>
        <c:majorGridlines/>
        <c:numFmt formatCode="General" sourceLinked="1"/>
        <c:majorTickMark val="out"/>
        <c:minorTickMark val="none"/>
        <c:tickLblPos val="nextTo"/>
        <c:crossAx val="44594688"/>
        <c:crosses val="autoZero"/>
        <c:crossBetween val="between"/>
      </c:valAx>
    </c:plotArea>
    <c:legend>
      <c:legendPos val="b"/>
      <c:overlay val="0"/>
    </c:legend>
    <c:plotVisOnly val="1"/>
    <c:dispBlanksAs val="gap"/>
    <c:showDLblsOverMax val="0"/>
  </c:chart>
  <c:txPr>
    <a:bodyPr/>
    <a:lstStyle/>
    <a:p>
      <a:pPr>
        <a:defRPr sz="1800"/>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11271693027540478"/>
          <c:y val="3.0009336968357499E-2"/>
          <c:w val="0.87355870115361545"/>
          <c:h val="0.61119132729309333"/>
        </c:manualLayout>
      </c:layout>
      <c:barChart>
        <c:barDir val="col"/>
        <c:grouping val="stacked"/>
        <c:varyColors val="0"/>
        <c:ser>
          <c:idx val="0"/>
          <c:order val="0"/>
          <c:tx>
            <c:strRef>
              <c:f>Sheet1!$B$1</c:f>
              <c:strCache>
                <c:ptCount val="1"/>
                <c:pt idx="0">
                  <c:v>Critical</c:v>
                </c:pt>
              </c:strCache>
            </c:strRef>
          </c:tx>
          <c:spPr>
            <a:solidFill>
              <a:srgbClr val="C00000"/>
            </a:solidFill>
          </c:spPr>
          <c:invertIfNegative val="0"/>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Sheet1!$A$2:$A$10</c:f>
              <c:strCache>
                <c:ptCount val="9"/>
                <c:pt idx="0">
                  <c:v>December 2009</c:v>
                </c:pt>
                <c:pt idx="1">
                  <c:v>December 2010</c:v>
                </c:pt>
                <c:pt idx="2">
                  <c:v>July 2011</c:v>
                </c:pt>
                <c:pt idx="3">
                  <c:v>October 2011</c:v>
                </c:pt>
                <c:pt idx="4">
                  <c:v>January 2012</c:v>
                </c:pt>
                <c:pt idx="5">
                  <c:v>April 2012</c:v>
                </c:pt>
                <c:pt idx="6">
                  <c:v>July 2012</c:v>
                </c:pt>
                <c:pt idx="7">
                  <c:v>October 2012</c:v>
                </c:pt>
                <c:pt idx="8">
                  <c:v>January 2013</c:v>
                </c:pt>
              </c:strCache>
            </c:strRef>
          </c:cat>
          <c:val>
            <c:numRef>
              <c:f>Sheet1!$B$2:$B$10</c:f>
              <c:numCache>
                <c:formatCode>General</c:formatCode>
                <c:ptCount val="9"/>
                <c:pt idx="0">
                  <c:v>58</c:v>
                </c:pt>
                <c:pt idx="1">
                  <c:v>46</c:v>
                </c:pt>
                <c:pt idx="2">
                  <c:v>44</c:v>
                </c:pt>
                <c:pt idx="3">
                  <c:v>32</c:v>
                </c:pt>
                <c:pt idx="4">
                  <c:v>18</c:v>
                </c:pt>
                <c:pt idx="5">
                  <c:v>7</c:v>
                </c:pt>
              </c:numCache>
            </c:numRef>
          </c:val>
          <c:extLst>
            <c:ext xmlns:c16="http://schemas.microsoft.com/office/drawing/2014/chart" uri="{C3380CC4-5D6E-409C-BE32-E72D297353CC}">
              <c16:uniqueId val="{00000000-0022-5F49-AFFC-20C065DA6FA6}"/>
            </c:ext>
          </c:extLst>
        </c:ser>
        <c:ser>
          <c:idx val="1"/>
          <c:order val="1"/>
          <c:tx>
            <c:strRef>
              <c:f>Sheet1!$C$1</c:f>
              <c:strCache>
                <c:ptCount val="1"/>
                <c:pt idx="0">
                  <c:v>High</c:v>
                </c:pt>
              </c:strCache>
            </c:strRef>
          </c:tx>
          <c:spPr>
            <a:solidFill>
              <a:schemeClr val="accent6">
                <a:lumMod val="60000"/>
                <a:lumOff val="40000"/>
              </a:schemeClr>
            </a:solidFill>
          </c:spPr>
          <c:invertIfNegative val="0"/>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Sheet1!$A$2:$A$10</c:f>
              <c:strCache>
                <c:ptCount val="9"/>
                <c:pt idx="0">
                  <c:v>December 2009</c:v>
                </c:pt>
                <c:pt idx="1">
                  <c:v>December 2010</c:v>
                </c:pt>
                <c:pt idx="2">
                  <c:v>July 2011</c:v>
                </c:pt>
                <c:pt idx="3">
                  <c:v>October 2011</c:v>
                </c:pt>
                <c:pt idx="4">
                  <c:v>January 2012</c:v>
                </c:pt>
                <c:pt idx="5">
                  <c:v>April 2012</c:v>
                </c:pt>
                <c:pt idx="6">
                  <c:v>July 2012</c:v>
                </c:pt>
                <c:pt idx="7">
                  <c:v>October 2012</c:v>
                </c:pt>
                <c:pt idx="8">
                  <c:v>January 2013</c:v>
                </c:pt>
              </c:strCache>
            </c:strRef>
          </c:cat>
          <c:val>
            <c:numRef>
              <c:f>Sheet1!$C$2:$C$10</c:f>
              <c:numCache>
                <c:formatCode>General</c:formatCode>
                <c:ptCount val="9"/>
                <c:pt idx="0">
                  <c:v>104</c:v>
                </c:pt>
                <c:pt idx="1">
                  <c:v>65</c:v>
                </c:pt>
                <c:pt idx="2">
                  <c:v>75</c:v>
                </c:pt>
                <c:pt idx="3">
                  <c:v>64</c:v>
                </c:pt>
                <c:pt idx="4">
                  <c:v>38</c:v>
                </c:pt>
                <c:pt idx="5">
                  <c:v>36</c:v>
                </c:pt>
              </c:numCache>
            </c:numRef>
          </c:val>
          <c:extLst>
            <c:ext xmlns:c16="http://schemas.microsoft.com/office/drawing/2014/chart" uri="{C3380CC4-5D6E-409C-BE32-E72D297353CC}">
              <c16:uniqueId val="{00000001-0022-5F49-AFFC-20C065DA6FA6}"/>
            </c:ext>
          </c:extLst>
        </c:ser>
        <c:ser>
          <c:idx val="2"/>
          <c:order val="2"/>
          <c:tx>
            <c:strRef>
              <c:f>Sheet1!$D$1</c:f>
              <c:strCache>
                <c:ptCount val="1"/>
                <c:pt idx="0">
                  <c:v>Medium</c:v>
                </c:pt>
              </c:strCache>
            </c:strRef>
          </c:tx>
          <c:spPr>
            <a:solidFill>
              <a:srgbClr val="666666"/>
            </a:solidFill>
          </c:spPr>
          <c:invertIfNegative val="0"/>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Sheet1!$A$2:$A$10</c:f>
              <c:strCache>
                <c:ptCount val="9"/>
                <c:pt idx="0">
                  <c:v>December 2009</c:v>
                </c:pt>
                <c:pt idx="1">
                  <c:v>December 2010</c:v>
                </c:pt>
                <c:pt idx="2">
                  <c:v>July 2011</c:v>
                </c:pt>
                <c:pt idx="3">
                  <c:v>October 2011</c:v>
                </c:pt>
                <c:pt idx="4">
                  <c:v>January 2012</c:v>
                </c:pt>
                <c:pt idx="5">
                  <c:v>April 2012</c:v>
                </c:pt>
                <c:pt idx="6">
                  <c:v>July 2012</c:v>
                </c:pt>
                <c:pt idx="7">
                  <c:v>October 2012</c:v>
                </c:pt>
                <c:pt idx="8">
                  <c:v>January 2013</c:v>
                </c:pt>
              </c:strCache>
            </c:strRef>
          </c:cat>
          <c:val>
            <c:numRef>
              <c:f>Sheet1!$D$2:$D$10</c:f>
              <c:numCache>
                <c:formatCode>General</c:formatCode>
                <c:ptCount val="9"/>
                <c:pt idx="0">
                  <c:v>141</c:v>
                </c:pt>
                <c:pt idx="1">
                  <c:v>75</c:v>
                </c:pt>
                <c:pt idx="2">
                  <c:v>124</c:v>
                </c:pt>
                <c:pt idx="3">
                  <c:v>143</c:v>
                </c:pt>
                <c:pt idx="4">
                  <c:v>139</c:v>
                </c:pt>
                <c:pt idx="5">
                  <c:v>133</c:v>
                </c:pt>
              </c:numCache>
            </c:numRef>
          </c:val>
          <c:extLst>
            <c:ext xmlns:c16="http://schemas.microsoft.com/office/drawing/2014/chart" uri="{C3380CC4-5D6E-409C-BE32-E72D297353CC}">
              <c16:uniqueId val="{00000002-0022-5F49-AFFC-20C065DA6FA6}"/>
            </c:ext>
          </c:extLst>
        </c:ser>
        <c:ser>
          <c:idx val="3"/>
          <c:order val="3"/>
          <c:tx>
            <c:strRef>
              <c:f>Sheet1!$E$1</c:f>
              <c:strCache>
                <c:ptCount val="1"/>
                <c:pt idx="0">
                  <c:v>Low</c:v>
                </c:pt>
              </c:strCache>
            </c:strRef>
          </c:tx>
          <c:spPr>
            <a:solidFill>
              <a:schemeClr val="accent1"/>
            </a:solidFill>
          </c:spPr>
          <c:invertIfNegative val="0"/>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Sheet1!$A$2:$A$10</c:f>
              <c:strCache>
                <c:ptCount val="9"/>
                <c:pt idx="0">
                  <c:v>December 2009</c:v>
                </c:pt>
                <c:pt idx="1">
                  <c:v>December 2010</c:v>
                </c:pt>
                <c:pt idx="2">
                  <c:v>July 2011</c:v>
                </c:pt>
                <c:pt idx="3">
                  <c:v>October 2011</c:v>
                </c:pt>
                <c:pt idx="4">
                  <c:v>January 2012</c:v>
                </c:pt>
                <c:pt idx="5">
                  <c:v>April 2012</c:v>
                </c:pt>
                <c:pt idx="6">
                  <c:v>July 2012</c:v>
                </c:pt>
                <c:pt idx="7">
                  <c:v>October 2012</c:v>
                </c:pt>
                <c:pt idx="8">
                  <c:v>January 2013</c:v>
                </c:pt>
              </c:strCache>
            </c:strRef>
          </c:cat>
          <c:val>
            <c:numRef>
              <c:f>Sheet1!$E$2:$E$10</c:f>
              <c:numCache>
                <c:formatCode>General</c:formatCode>
                <c:ptCount val="9"/>
                <c:pt idx="0">
                  <c:v>36</c:v>
                </c:pt>
                <c:pt idx="1">
                  <c:v>48</c:v>
                </c:pt>
                <c:pt idx="2">
                  <c:v>53</c:v>
                </c:pt>
                <c:pt idx="3">
                  <c:v>43</c:v>
                </c:pt>
                <c:pt idx="4">
                  <c:v>39</c:v>
                </c:pt>
                <c:pt idx="5">
                  <c:v>36</c:v>
                </c:pt>
              </c:numCache>
            </c:numRef>
          </c:val>
          <c:extLst>
            <c:ext xmlns:c16="http://schemas.microsoft.com/office/drawing/2014/chart" uri="{C3380CC4-5D6E-409C-BE32-E72D297353CC}">
              <c16:uniqueId val="{00000003-0022-5F49-AFFC-20C065DA6FA6}"/>
            </c:ext>
          </c:extLst>
        </c:ser>
        <c:ser>
          <c:idx val="4"/>
          <c:order val="4"/>
          <c:tx>
            <c:strRef>
              <c:f>Sheet1!$F$1</c:f>
              <c:strCache>
                <c:ptCount val="1"/>
                <c:pt idx="0">
                  <c:v>Trivial</c:v>
                </c:pt>
              </c:strCache>
            </c:strRef>
          </c:tx>
          <c:spPr>
            <a:solidFill>
              <a:schemeClr val="tx1"/>
            </a:solidFill>
            <a:ln>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c:spPr>
          <c:invertIfNegative val="0"/>
          <c:dLbls>
            <c:spPr>
              <a:noFill/>
              <a:ln>
                <a:noFill/>
              </a:ln>
              <a:effectLst/>
            </c:spPr>
            <c:dLblPos val="inBase"/>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Sheet1!$A$2:$A$10</c:f>
              <c:strCache>
                <c:ptCount val="9"/>
                <c:pt idx="0">
                  <c:v>December 2009</c:v>
                </c:pt>
                <c:pt idx="1">
                  <c:v>December 2010</c:v>
                </c:pt>
                <c:pt idx="2">
                  <c:v>July 2011</c:v>
                </c:pt>
                <c:pt idx="3">
                  <c:v>October 2011</c:v>
                </c:pt>
                <c:pt idx="4">
                  <c:v>January 2012</c:v>
                </c:pt>
                <c:pt idx="5">
                  <c:v>April 2012</c:v>
                </c:pt>
                <c:pt idx="6">
                  <c:v>July 2012</c:v>
                </c:pt>
                <c:pt idx="7">
                  <c:v>October 2012</c:v>
                </c:pt>
                <c:pt idx="8">
                  <c:v>January 2013</c:v>
                </c:pt>
              </c:strCache>
            </c:strRef>
          </c:cat>
          <c:val>
            <c:numRef>
              <c:f>Sheet1!$F$2:$F$10</c:f>
              <c:numCache>
                <c:formatCode>General</c:formatCode>
                <c:ptCount val="9"/>
                <c:pt idx="0">
                  <c:v>4</c:v>
                </c:pt>
                <c:pt idx="1">
                  <c:v>6</c:v>
                </c:pt>
                <c:pt idx="2">
                  <c:v>7</c:v>
                </c:pt>
                <c:pt idx="3">
                  <c:v>6</c:v>
                </c:pt>
                <c:pt idx="4">
                  <c:v>5</c:v>
                </c:pt>
                <c:pt idx="5">
                  <c:v>2</c:v>
                </c:pt>
              </c:numCache>
            </c:numRef>
          </c:val>
          <c:extLst>
            <c:ext xmlns:c16="http://schemas.microsoft.com/office/drawing/2014/chart" uri="{C3380CC4-5D6E-409C-BE32-E72D297353CC}">
              <c16:uniqueId val="{00000004-0022-5F49-AFFC-20C065DA6FA6}"/>
            </c:ext>
          </c:extLst>
        </c:ser>
        <c:ser>
          <c:idx val="5"/>
          <c:order val="5"/>
          <c:tx>
            <c:strRef>
              <c:f>Sheet1!$G$1</c:f>
              <c:strCache>
                <c:ptCount val="1"/>
                <c:pt idx="0">
                  <c:v>Projected</c:v>
                </c:pt>
              </c:strCache>
            </c:strRef>
          </c:tx>
          <c:invertIfNegative val="0"/>
          <c:cat>
            <c:strRef>
              <c:f>Sheet1!$A$2:$A$10</c:f>
              <c:strCache>
                <c:ptCount val="9"/>
                <c:pt idx="0">
                  <c:v>December 2009</c:v>
                </c:pt>
                <c:pt idx="1">
                  <c:v>December 2010</c:v>
                </c:pt>
                <c:pt idx="2">
                  <c:v>July 2011</c:v>
                </c:pt>
                <c:pt idx="3">
                  <c:v>October 2011</c:v>
                </c:pt>
                <c:pt idx="4">
                  <c:v>January 2012</c:v>
                </c:pt>
                <c:pt idx="5">
                  <c:v>April 2012</c:v>
                </c:pt>
                <c:pt idx="6">
                  <c:v>July 2012</c:v>
                </c:pt>
                <c:pt idx="7">
                  <c:v>October 2012</c:v>
                </c:pt>
                <c:pt idx="8">
                  <c:v>January 2013</c:v>
                </c:pt>
              </c:strCache>
            </c:strRef>
          </c:cat>
          <c:val>
            <c:numRef>
              <c:f>Sheet1!$G$2:$G$10</c:f>
              <c:numCache>
                <c:formatCode>General</c:formatCode>
                <c:ptCount val="9"/>
                <c:pt idx="6">
                  <c:v>137</c:v>
                </c:pt>
                <c:pt idx="7">
                  <c:v>87</c:v>
                </c:pt>
                <c:pt idx="8">
                  <c:v>40</c:v>
                </c:pt>
              </c:numCache>
            </c:numRef>
          </c:val>
          <c:extLst>
            <c:ext xmlns:c16="http://schemas.microsoft.com/office/drawing/2014/chart" uri="{C3380CC4-5D6E-409C-BE32-E72D297353CC}">
              <c16:uniqueId val="{00000005-0022-5F49-AFFC-20C065DA6FA6}"/>
            </c:ext>
          </c:extLst>
        </c:ser>
        <c:dLbls>
          <c:showLegendKey val="0"/>
          <c:showVal val="0"/>
          <c:showCatName val="0"/>
          <c:showSerName val="0"/>
          <c:showPercent val="0"/>
          <c:showBubbleSize val="0"/>
        </c:dLbls>
        <c:gapWidth val="150"/>
        <c:overlap val="100"/>
        <c:axId val="111270912"/>
        <c:axId val="116294400"/>
      </c:barChart>
      <c:catAx>
        <c:axId val="111270912"/>
        <c:scaling>
          <c:orientation val="minMax"/>
        </c:scaling>
        <c:delete val="0"/>
        <c:axPos val="b"/>
        <c:numFmt formatCode="General" sourceLinked="0"/>
        <c:majorTickMark val="out"/>
        <c:minorTickMark val="none"/>
        <c:tickLblPos val="nextTo"/>
        <c:txPr>
          <a:bodyPr/>
          <a:lstStyle/>
          <a:p>
            <a:pPr>
              <a:defRPr sz="1400" baseline="0"/>
            </a:pPr>
            <a:endParaRPr lang="en-US"/>
          </a:p>
        </c:txPr>
        <c:crossAx val="116294400"/>
        <c:crosses val="autoZero"/>
        <c:auto val="1"/>
        <c:lblAlgn val="ctr"/>
        <c:lblOffset val="100"/>
        <c:noMultiLvlLbl val="0"/>
      </c:catAx>
      <c:valAx>
        <c:axId val="116294400"/>
        <c:scaling>
          <c:orientation val="minMax"/>
        </c:scaling>
        <c:delete val="0"/>
        <c:axPos val="l"/>
        <c:majorGridlines/>
        <c:numFmt formatCode="General" sourceLinked="1"/>
        <c:majorTickMark val="out"/>
        <c:minorTickMark val="none"/>
        <c:tickLblPos val="nextTo"/>
        <c:txPr>
          <a:bodyPr/>
          <a:lstStyle/>
          <a:p>
            <a:pPr>
              <a:defRPr sz="1400" baseline="0"/>
            </a:pPr>
            <a:endParaRPr lang="en-US"/>
          </a:p>
        </c:txPr>
        <c:crossAx val="111270912"/>
        <c:crosses val="autoZero"/>
        <c:crossBetween val="between"/>
      </c:valAx>
      <c:spPr>
        <a:noFill/>
        <a:ln w="25400">
          <a:noFill/>
        </a:ln>
      </c:spPr>
    </c:plotArea>
    <c:legend>
      <c:legendPos val="b"/>
      <c:overlay val="0"/>
      <c:txPr>
        <a:bodyPr/>
        <a:lstStyle/>
        <a:p>
          <a:pPr>
            <a:defRPr sz="1400" baseline="0"/>
          </a:pPr>
          <a:endParaRPr lang="en-US"/>
        </a:p>
      </c:txPr>
    </c:legend>
    <c:plotVisOnly val="1"/>
    <c:dispBlanksAs val="gap"/>
    <c:showDLblsOverMax val="0"/>
  </c:chart>
  <c:txPr>
    <a:bodyPr/>
    <a:lstStyle/>
    <a:p>
      <a:pPr>
        <a:defRPr sz="1800"/>
      </a:pPr>
      <a:endParaRPr lang="en-US"/>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11271693027540476"/>
          <c:y val="3.0009336968357496E-2"/>
          <c:w val="0.87355870115361545"/>
          <c:h val="0.61119132729309389"/>
        </c:manualLayout>
      </c:layout>
      <c:barChart>
        <c:barDir val="col"/>
        <c:grouping val="stacked"/>
        <c:varyColors val="0"/>
        <c:ser>
          <c:idx val="0"/>
          <c:order val="0"/>
          <c:tx>
            <c:strRef>
              <c:f>Sheet1!$B$1</c:f>
              <c:strCache>
                <c:ptCount val="1"/>
                <c:pt idx="0">
                  <c:v>Critical</c:v>
                </c:pt>
              </c:strCache>
            </c:strRef>
          </c:tx>
          <c:spPr>
            <a:solidFill>
              <a:srgbClr val="C00000"/>
            </a:solidFill>
          </c:spPr>
          <c:invertIfNegative val="0"/>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Sheet1!$A$2:$A$10</c:f>
              <c:strCache>
                <c:ptCount val="9"/>
                <c:pt idx="0">
                  <c:v>December 2009</c:v>
                </c:pt>
                <c:pt idx="1">
                  <c:v>December 2010</c:v>
                </c:pt>
                <c:pt idx="2">
                  <c:v>July 2011</c:v>
                </c:pt>
                <c:pt idx="3">
                  <c:v>October 2011</c:v>
                </c:pt>
                <c:pt idx="4">
                  <c:v>January 2012</c:v>
                </c:pt>
                <c:pt idx="5">
                  <c:v>April 2012</c:v>
                </c:pt>
                <c:pt idx="6">
                  <c:v>July 2012</c:v>
                </c:pt>
                <c:pt idx="7">
                  <c:v>October 2012</c:v>
                </c:pt>
                <c:pt idx="8">
                  <c:v>January 2013</c:v>
                </c:pt>
              </c:strCache>
            </c:strRef>
          </c:cat>
          <c:val>
            <c:numRef>
              <c:f>Sheet1!$B$2:$B$10</c:f>
              <c:numCache>
                <c:formatCode>General</c:formatCode>
                <c:ptCount val="9"/>
                <c:pt idx="0">
                  <c:v>58</c:v>
                </c:pt>
                <c:pt idx="1">
                  <c:v>46</c:v>
                </c:pt>
                <c:pt idx="2">
                  <c:v>44</c:v>
                </c:pt>
                <c:pt idx="3">
                  <c:v>32</c:v>
                </c:pt>
                <c:pt idx="4">
                  <c:v>18</c:v>
                </c:pt>
                <c:pt idx="5">
                  <c:v>7</c:v>
                </c:pt>
              </c:numCache>
            </c:numRef>
          </c:val>
          <c:extLst>
            <c:ext xmlns:c16="http://schemas.microsoft.com/office/drawing/2014/chart" uri="{C3380CC4-5D6E-409C-BE32-E72D297353CC}">
              <c16:uniqueId val="{00000000-7CFD-EA44-9FF8-1BABAFB2D7CC}"/>
            </c:ext>
          </c:extLst>
        </c:ser>
        <c:ser>
          <c:idx val="1"/>
          <c:order val="1"/>
          <c:tx>
            <c:strRef>
              <c:f>Sheet1!$C$1</c:f>
              <c:strCache>
                <c:ptCount val="1"/>
                <c:pt idx="0">
                  <c:v>High</c:v>
                </c:pt>
              </c:strCache>
            </c:strRef>
          </c:tx>
          <c:spPr>
            <a:solidFill>
              <a:schemeClr val="accent6">
                <a:lumMod val="60000"/>
                <a:lumOff val="40000"/>
              </a:schemeClr>
            </a:solidFill>
          </c:spPr>
          <c:invertIfNegative val="0"/>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Sheet1!$A$2:$A$10</c:f>
              <c:strCache>
                <c:ptCount val="9"/>
                <c:pt idx="0">
                  <c:v>December 2009</c:v>
                </c:pt>
                <c:pt idx="1">
                  <c:v>December 2010</c:v>
                </c:pt>
                <c:pt idx="2">
                  <c:v>July 2011</c:v>
                </c:pt>
                <c:pt idx="3">
                  <c:v>October 2011</c:v>
                </c:pt>
                <c:pt idx="4">
                  <c:v>January 2012</c:v>
                </c:pt>
                <c:pt idx="5">
                  <c:v>April 2012</c:v>
                </c:pt>
                <c:pt idx="6">
                  <c:v>July 2012</c:v>
                </c:pt>
                <c:pt idx="7">
                  <c:v>October 2012</c:v>
                </c:pt>
                <c:pt idx="8">
                  <c:v>January 2013</c:v>
                </c:pt>
              </c:strCache>
            </c:strRef>
          </c:cat>
          <c:val>
            <c:numRef>
              <c:f>Sheet1!$C$2:$C$10</c:f>
              <c:numCache>
                <c:formatCode>General</c:formatCode>
                <c:ptCount val="9"/>
                <c:pt idx="0">
                  <c:v>104</c:v>
                </c:pt>
                <c:pt idx="1">
                  <c:v>65</c:v>
                </c:pt>
                <c:pt idx="2">
                  <c:v>75</c:v>
                </c:pt>
                <c:pt idx="3">
                  <c:v>64</c:v>
                </c:pt>
                <c:pt idx="4">
                  <c:v>38</c:v>
                </c:pt>
                <c:pt idx="5">
                  <c:v>36</c:v>
                </c:pt>
              </c:numCache>
            </c:numRef>
          </c:val>
          <c:extLst>
            <c:ext xmlns:c16="http://schemas.microsoft.com/office/drawing/2014/chart" uri="{C3380CC4-5D6E-409C-BE32-E72D297353CC}">
              <c16:uniqueId val="{00000001-7CFD-EA44-9FF8-1BABAFB2D7CC}"/>
            </c:ext>
          </c:extLst>
        </c:ser>
        <c:ser>
          <c:idx val="2"/>
          <c:order val="2"/>
          <c:tx>
            <c:strRef>
              <c:f>Sheet1!$D$1</c:f>
              <c:strCache>
                <c:ptCount val="1"/>
                <c:pt idx="0">
                  <c:v>Medium</c:v>
                </c:pt>
              </c:strCache>
            </c:strRef>
          </c:tx>
          <c:spPr>
            <a:solidFill>
              <a:srgbClr val="666666"/>
            </a:solidFill>
          </c:spPr>
          <c:invertIfNegative val="0"/>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Sheet1!$A$2:$A$10</c:f>
              <c:strCache>
                <c:ptCount val="9"/>
                <c:pt idx="0">
                  <c:v>December 2009</c:v>
                </c:pt>
                <c:pt idx="1">
                  <c:v>December 2010</c:v>
                </c:pt>
                <c:pt idx="2">
                  <c:v>July 2011</c:v>
                </c:pt>
                <c:pt idx="3">
                  <c:v>October 2011</c:v>
                </c:pt>
                <c:pt idx="4">
                  <c:v>January 2012</c:v>
                </c:pt>
                <c:pt idx="5">
                  <c:v>April 2012</c:v>
                </c:pt>
                <c:pt idx="6">
                  <c:v>July 2012</c:v>
                </c:pt>
                <c:pt idx="7">
                  <c:v>October 2012</c:v>
                </c:pt>
                <c:pt idx="8">
                  <c:v>January 2013</c:v>
                </c:pt>
              </c:strCache>
            </c:strRef>
          </c:cat>
          <c:val>
            <c:numRef>
              <c:f>Sheet1!$D$2:$D$10</c:f>
              <c:numCache>
                <c:formatCode>General</c:formatCode>
                <c:ptCount val="9"/>
                <c:pt idx="0">
                  <c:v>141</c:v>
                </c:pt>
                <c:pt idx="1">
                  <c:v>75</c:v>
                </c:pt>
                <c:pt idx="2">
                  <c:v>124</c:v>
                </c:pt>
                <c:pt idx="3">
                  <c:v>143</c:v>
                </c:pt>
                <c:pt idx="4">
                  <c:v>139</c:v>
                </c:pt>
                <c:pt idx="5">
                  <c:v>133</c:v>
                </c:pt>
              </c:numCache>
            </c:numRef>
          </c:val>
          <c:extLst>
            <c:ext xmlns:c16="http://schemas.microsoft.com/office/drawing/2014/chart" uri="{C3380CC4-5D6E-409C-BE32-E72D297353CC}">
              <c16:uniqueId val="{00000002-7CFD-EA44-9FF8-1BABAFB2D7CC}"/>
            </c:ext>
          </c:extLst>
        </c:ser>
        <c:ser>
          <c:idx val="3"/>
          <c:order val="3"/>
          <c:tx>
            <c:strRef>
              <c:f>Sheet1!$E$1</c:f>
              <c:strCache>
                <c:ptCount val="1"/>
                <c:pt idx="0">
                  <c:v>Low</c:v>
                </c:pt>
              </c:strCache>
            </c:strRef>
          </c:tx>
          <c:spPr>
            <a:solidFill>
              <a:schemeClr val="accent1"/>
            </a:solidFill>
          </c:spPr>
          <c:invertIfNegative val="0"/>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Sheet1!$A$2:$A$10</c:f>
              <c:strCache>
                <c:ptCount val="9"/>
                <c:pt idx="0">
                  <c:v>December 2009</c:v>
                </c:pt>
                <c:pt idx="1">
                  <c:v>December 2010</c:v>
                </c:pt>
                <c:pt idx="2">
                  <c:v>July 2011</c:v>
                </c:pt>
                <c:pt idx="3">
                  <c:v>October 2011</c:v>
                </c:pt>
                <c:pt idx="4">
                  <c:v>January 2012</c:v>
                </c:pt>
                <c:pt idx="5">
                  <c:v>April 2012</c:v>
                </c:pt>
                <c:pt idx="6">
                  <c:v>July 2012</c:v>
                </c:pt>
                <c:pt idx="7">
                  <c:v>October 2012</c:v>
                </c:pt>
                <c:pt idx="8">
                  <c:v>January 2013</c:v>
                </c:pt>
              </c:strCache>
            </c:strRef>
          </c:cat>
          <c:val>
            <c:numRef>
              <c:f>Sheet1!$E$2:$E$10</c:f>
              <c:numCache>
                <c:formatCode>General</c:formatCode>
                <c:ptCount val="9"/>
                <c:pt idx="0">
                  <c:v>36</c:v>
                </c:pt>
                <c:pt idx="1">
                  <c:v>48</c:v>
                </c:pt>
                <c:pt idx="2">
                  <c:v>53</c:v>
                </c:pt>
                <c:pt idx="3">
                  <c:v>43</c:v>
                </c:pt>
                <c:pt idx="4">
                  <c:v>39</c:v>
                </c:pt>
                <c:pt idx="5">
                  <c:v>36</c:v>
                </c:pt>
              </c:numCache>
            </c:numRef>
          </c:val>
          <c:extLst>
            <c:ext xmlns:c16="http://schemas.microsoft.com/office/drawing/2014/chart" uri="{C3380CC4-5D6E-409C-BE32-E72D297353CC}">
              <c16:uniqueId val="{00000003-7CFD-EA44-9FF8-1BABAFB2D7CC}"/>
            </c:ext>
          </c:extLst>
        </c:ser>
        <c:ser>
          <c:idx val="4"/>
          <c:order val="4"/>
          <c:tx>
            <c:strRef>
              <c:f>Sheet1!$F$1</c:f>
              <c:strCache>
                <c:ptCount val="1"/>
                <c:pt idx="0">
                  <c:v>Trivial</c:v>
                </c:pt>
              </c:strCache>
            </c:strRef>
          </c:tx>
          <c:spPr>
            <a:solidFill>
              <a:schemeClr val="tx1"/>
            </a:solidFill>
            <a:ln>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c:spPr>
          <c:invertIfNegative val="0"/>
          <c:dLbls>
            <c:spPr>
              <a:noFill/>
              <a:ln>
                <a:noFill/>
              </a:ln>
              <a:effectLst/>
            </c:spPr>
            <c:dLblPos val="inBase"/>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Sheet1!$A$2:$A$10</c:f>
              <c:strCache>
                <c:ptCount val="9"/>
                <c:pt idx="0">
                  <c:v>December 2009</c:v>
                </c:pt>
                <c:pt idx="1">
                  <c:v>December 2010</c:v>
                </c:pt>
                <c:pt idx="2">
                  <c:v>July 2011</c:v>
                </c:pt>
                <c:pt idx="3">
                  <c:v>October 2011</c:v>
                </c:pt>
                <c:pt idx="4">
                  <c:v>January 2012</c:v>
                </c:pt>
                <c:pt idx="5">
                  <c:v>April 2012</c:v>
                </c:pt>
                <c:pt idx="6">
                  <c:v>July 2012</c:v>
                </c:pt>
                <c:pt idx="7">
                  <c:v>October 2012</c:v>
                </c:pt>
                <c:pt idx="8">
                  <c:v>January 2013</c:v>
                </c:pt>
              </c:strCache>
            </c:strRef>
          </c:cat>
          <c:val>
            <c:numRef>
              <c:f>Sheet1!$F$2:$F$10</c:f>
              <c:numCache>
                <c:formatCode>General</c:formatCode>
                <c:ptCount val="9"/>
                <c:pt idx="0">
                  <c:v>4</c:v>
                </c:pt>
                <c:pt idx="1">
                  <c:v>6</c:v>
                </c:pt>
                <c:pt idx="2">
                  <c:v>7</c:v>
                </c:pt>
                <c:pt idx="3">
                  <c:v>6</c:v>
                </c:pt>
                <c:pt idx="4">
                  <c:v>5</c:v>
                </c:pt>
                <c:pt idx="5">
                  <c:v>2</c:v>
                </c:pt>
              </c:numCache>
            </c:numRef>
          </c:val>
          <c:extLst>
            <c:ext xmlns:c16="http://schemas.microsoft.com/office/drawing/2014/chart" uri="{C3380CC4-5D6E-409C-BE32-E72D297353CC}">
              <c16:uniqueId val="{00000004-7CFD-EA44-9FF8-1BABAFB2D7CC}"/>
            </c:ext>
          </c:extLst>
        </c:ser>
        <c:ser>
          <c:idx val="5"/>
          <c:order val="5"/>
          <c:tx>
            <c:strRef>
              <c:f>Sheet1!$G$1</c:f>
              <c:strCache>
                <c:ptCount val="1"/>
                <c:pt idx="0">
                  <c:v>Projected</c:v>
                </c:pt>
              </c:strCache>
            </c:strRef>
          </c:tx>
          <c:invertIfNegative val="0"/>
          <c:cat>
            <c:strRef>
              <c:f>Sheet1!$A$2:$A$10</c:f>
              <c:strCache>
                <c:ptCount val="9"/>
                <c:pt idx="0">
                  <c:v>December 2009</c:v>
                </c:pt>
                <c:pt idx="1">
                  <c:v>December 2010</c:v>
                </c:pt>
                <c:pt idx="2">
                  <c:v>July 2011</c:v>
                </c:pt>
                <c:pt idx="3">
                  <c:v>October 2011</c:v>
                </c:pt>
                <c:pt idx="4">
                  <c:v>January 2012</c:v>
                </c:pt>
                <c:pt idx="5">
                  <c:v>April 2012</c:v>
                </c:pt>
                <c:pt idx="6">
                  <c:v>July 2012</c:v>
                </c:pt>
                <c:pt idx="7">
                  <c:v>October 2012</c:v>
                </c:pt>
                <c:pt idx="8">
                  <c:v>January 2013</c:v>
                </c:pt>
              </c:strCache>
            </c:strRef>
          </c:cat>
          <c:val>
            <c:numRef>
              <c:f>Sheet1!$G$2:$G$10</c:f>
              <c:numCache>
                <c:formatCode>General</c:formatCode>
                <c:ptCount val="9"/>
                <c:pt idx="6">
                  <c:v>137</c:v>
                </c:pt>
                <c:pt idx="7">
                  <c:v>87</c:v>
                </c:pt>
                <c:pt idx="8">
                  <c:v>40</c:v>
                </c:pt>
              </c:numCache>
            </c:numRef>
          </c:val>
          <c:extLst>
            <c:ext xmlns:c16="http://schemas.microsoft.com/office/drawing/2014/chart" uri="{C3380CC4-5D6E-409C-BE32-E72D297353CC}">
              <c16:uniqueId val="{00000005-7CFD-EA44-9FF8-1BABAFB2D7CC}"/>
            </c:ext>
          </c:extLst>
        </c:ser>
        <c:dLbls>
          <c:showLegendKey val="0"/>
          <c:showVal val="0"/>
          <c:showCatName val="0"/>
          <c:showSerName val="0"/>
          <c:showPercent val="0"/>
          <c:showBubbleSize val="0"/>
        </c:dLbls>
        <c:gapWidth val="150"/>
        <c:overlap val="100"/>
        <c:axId val="176364928"/>
        <c:axId val="176372352"/>
      </c:barChart>
      <c:catAx>
        <c:axId val="176364928"/>
        <c:scaling>
          <c:orientation val="minMax"/>
        </c:scaling>
        <c:delete val="0"/>
        <c:axPos val="b"/>
        <c:numFmt formatCode="General" sourceLinked="0"/>
        <c:majorTickMark val="out"/>
        <c:minorTickMark val="none"/>
        <c:tickLblPos val="nextTo"/>
        <c:txPr>
          <a:bodyPr/>
          <a:lstStyle/>
          <a:p>
            <a:pPr>
              <a:defRPr sz="1400" baseline="0"/>
            </a:pPr>
            <a:endParaRPr lang="en-US"/>
          </a:p>
        </c:txPr>
        <c:crossAx val="176372352"/>
        <c:crosses val="autoZero"/>
        <c:auto val="1"/>
        <c:lblAlgn val="ctr"/>
        <c:lblOffset val="100"/>
        <c:noMultiLvlLbl val="0"/>
      </c:catAx>
      <c:valAx>
        <c:axId val="176372352"/>
        <c:scaling>
          <c:orientation val="minMax"/>
        </c:scaling>
        <c:delete val="0"/>
        <c:axPos val="l"/>
        <c:majorGridlines/>
        <c:numFmt formatCode="General" sourceLinked="1"/>
        <c:majorTickMark val="out"/>
        <c:minorTickMark val="none"/>
        <c:tickLblPos val="nextTo"/>
        <c:txPr>
          <a:bodyPr/>
          <a:lstStyle/>
          <a:p>
            <a:pPr>
              <a:defRPr sz="1400" baseline="0"/>
            </a:pPr>
            <a:endParaRPr lang="en-US"/>
          </a:p>
        </c:txPr>
        <c:crossAx val="176364928"/>
        <c:crosses val="autoZero"/>
        <c:crossBetween val="between"/>
      </c:valAx>
      <c:spPr>
        <a:noFill/>
        <a:ln w="25400">
          <a:noFill/>
        </a:ln>
      </c:spPr>
    </c:plotArea>
    <c:legend>
      <c:legendPos val="b"/>
      <c:overlay val="0"/>
      <c:txPr>
        <a:bodyPr/>
        <a:lstStyle/>
        <a:p>
          <a:pPr>
            <a:defRPr sz="1400" baseline="0"/>
          </a:pPr>
          <a:endParaRPr lang="en-US"/>
        </a:p>
      </c:txPr>
    </c:legend>
    <c:plotVisOnly val="1"/>
    <c:dispBlanksAs val="gap"/>
    <c:showDLblsOverMax val="0"/>
  </c:chart>
  <c:txPr>
    <a:bodyPr/>
    <a:lstStyle/>
    <a:p>
      <a:pPr>
        <a:defRPr sz="1800"/>
      </a:pPr>
      <a:endParaRPr lang="en-US"/>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11271693027540476"/>
          <c:y val="3.0009336968357496E-2"/>
          <c:w val="0.87355870115361545"/>
          <c:h val="0.52790345149685269"/>
        </c:manualLayout>
      </c:layout>
      <c:barChart>
        <c:barDir val="col"/>
        <c:grouping val="stacked"/>
        <c:varyColors val="0"/>
        <c:ser>
          <c:idx val="0"/>
          <c:order val="0"/>
          <c:tx>
            <c:strRef>
              <c:f>Sheet1!$B$1</c:f>
              <c:strCache>
                <c:ptCount val="1"/>
                <c:pt idx="0">
                  <c:v>Critical</c:v>
                </c:pt>
              </c:strCache>
            </c:strRef>
          </c:tx>
          <c:spPr>
            <a:solidFill>
              <a:srgbClr val="C00000"/>
            </a:solidFill>
          </c:spPr>
          <c:invertIfNegative val="0"/>
          <c:dLbls>
            <c:spPr>
              <a:noFill/>
              <a:ln>
                <a:noFill/>
              </a:ln>
              <a:effectLst/>
            </c:sp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Sheet1!$A$2:$A$11</c:f>
              <c:strCache>
                <c:ptCount val="10"/>
                <c:pt idx="0">
                  <c:v>12.1 Release = 239</c:v>
                </c:pt>
                <c:pt idx="1">
                  <c:v>12.2 Sprint 1 = 247</c:v>
                </c:pt>
                <c:pt idx="2">
                  <c:v>12.2 Sprint 2 = 241</c:v>
                </c:pt>
                <c:pt idx="3">
                  <c:v>12.2 Sprint 3 = 226</c:v>
                </c:pt>
                <c:pt idx="4">
                  <c:v>12.2 Sprint 4 = 238</c:v>
                </c:pt>
                <c:pt idx="5">
                  <c:v>12.2 Sprint 5 = 232</c:v>
                </c:pt>
                <c:pt idx="6">
                  <c:v>12.2 Sprint 6 = 225</c:v>
                </c:pt>
                <c:pt idx="7">
                  <c:v>12.2 Sprint 7 = 216</c:v>
                </c:pt>
                <c:pt idx="8">
                  <c:v>12.2 Sprint 8 = 214</c:v>
                </c:pt>
                <c:pt idx="9">
                  <c:v>12.2 Release</c:v>
                </c:pt>
              </c:strCache>
            </c:strRef>
          </c:cat>
          <c:val>
            <c:numRef>
              <c:f>Sheet1!$B$2:$B$11</c:f>
              <c:numCache>
                <c:formatCode>General</c:formatCode>
                <c:ptCount val="10"/>
                <c:pt idx="0">
                  <c:v>18</c:v>
                </c:pt>
                <c:pt idx="1">
                  <c:v>18</c:v>
                </c:pt>
                <c:pt idx="2">
                  <c:v>17</c:v>
                </c:pt>
                <c:pt idx="3">
                  <c:v>16</c:v>
                </c:pt>
                <c:pt idx="4">
                  <c:v>14</c:v>
                </c:pt>
                <c:pt idx="5">
                  <c:v>11</c:v>
                </c:pt>
                <c:pt idx="6">
                  <c:v>9</c:v>
                </c:pt>
                <c:pt idx="7">
                  <c:v>8</c:v>
                </c:pt>
                <c:pt idx="8">
                  <c:v>7</c:v>
                </c:pt>
              </c:numCache>
            </c:numRef>
          </c:val>
          <c:extLst>
            <c:ext xmlns:c16="http://schemas.microsoft.com/office/drawing/2014/chart" uri="{C3380CC4-5D6E-409C-BE32-E72D297353CC}">
              <c16:uniqueId val="{00000000-A3B2-A748-BF0F-0B4187EBCA71}"/>
            </c:ext>
          </c:extLst>
        </c:ser>
        <c:ser>
          <c:idx val="1"/>
          <c:order val="1"/>
          <c:tx>
            <c:strRef>
              <c:f>Sheet1!$C$1</c:f>
              <c:strCache>
                <c:ptCount val="1"/>
                <c:pt idx="0">
                  <c:v>High</c:v>
                </c:pt>
              </c:strCache>
            </c:strRef>
          </c:tx>
          <c:spPr>
            <a:solidFill>
              <a:schemeClr val="accent6">
                <a:lumMod val="60000"/>
                <a:lumOff val="40000"/>
              </a:schemeClr>
            </a:solidFill>
          </c:spPr>
          <c:invertIfNegative val="0"/>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Sheet1!$A$2:$A$11</c:f>
              <c:strCache>
                <c:ptCount val="10"/>
                <c:pt idx="0">
                  <c:v>12.1 Release = 239</c:v>
                </c:pt>
                <c:pt idx="1">
                  <c:v>12.2 Sprint 1 = 247</c:v>
                </c:pt>
                <c:pt idx="2">
                  <c:v>12.2 Sprint 2 = 241</c:v>
                </c:pt>
                <c:pt idx="3">
                  <c:v>12.2 Sprint 3 = 226</c:v>
                </c:pt>
                <c:pt idx="4">
                  <c:v>12.2 Sprint 4 = 238</c:v>
                </c:pt>
                <c:pt idx="5">
                  <c:v>12.2 Sprint 5 = 232</c:v>
                </c:pt>
                <c:pt idx="6">
                  <c:v>12.2 Sprint 6 = 225</c:v>
                </c:pt>
                <c:pt idx="7">
                  <c:v>12.2 Sprint 7 = 216</c:v>
                </c:pt>
                <c:pt idx="8">
                  <c:v>12.2 Sprint 8 = 214</c:v>
                </c:pt>
                <c:pt idx="9">
                  <c:v>12.2 Release</c:v>
                </c:pt>
              </c:strCache>
            </c:strRef>
          </c:cat>
          <c:val>
            <c:numRef>
              <c:f>Sheet1!$C$2:$C$11</c:f>
              <c:numCache>
                <c:formatCode>General</c:formatCode>
                <c:ptCount val="10"/>
                <c:pt idx="0">
                  <c:v>38</c:v>
                </c:pt>
                <c:pt idx="1">
                  <c:v>41</c:v>
                </c:pt>
                <c:pt idx="2">
                  <c:v>43</c:v>
                </c:pt>
                <c:pt idx="3">
                  <c:v>38</c:v>
                </c:pt>
                <c:pt idx="4">
                  <c:v>41</c:v>
                </c:pt>
                <c:pt idx="5">
                  <c:v>39</c:v>
                </c:pt>
                <c:pt idx="6">
                  <c:v>36</c:v>
                </c:pt>
                <c:pt idx="7">
                  <c:v>38</c:v>
                </c:pt>
                <c:pt idx="8">
                  <c:v>36</c:v>
                </c:pt>
              </c:numCache>
            </c:numRef>
          </c:val>
          <c:extLst>
            <c:ext xmlns:c16="http://schemas.microsoft.com/office/drawing/2014/chart" uri="{C3380CC4-5D6E-409C-BE32-E72D297353CC}">
              <c16:uniqueId val="{00000001-A3B2-A748-BF0F-0B4187EBCA71}"/>
            </c:ext>
          </c:extLst>
        </c:ser>
        <c:ser>
          <c:idx val="2"/>
          <c:order val="2"/>
          <c:tx>
            <c:strRef>
              <c:f>Sheet1!$D$1</c:f>
              <c:strCache>
                <c:ptCount val="1"/>
                <c:pt idx="0">
                  <c:v>Medium</c:v>
                </c:pt>
              </c:strCache>
            </c:strRef>
          </c:tx>
          <c:spPr>
            <a:solidFill>
              <a:srgbClr val="666666"/>
            </a:solidFill>
          </c:spPr>
          <c:invertIfNegative val="0"/>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Sheet1!$A$2:$A$11</c:f>
              <c:strCache>
                <c:ptCount val="10"/>
                <c:pt idx="0">
                  <c:v>12.1 Release = 239</c:v>
                </c:pt>
                <c:pt idx="1">
                  <c:v>12.2 Sprint 1 = 247</c:v>
                </c:pt>
                <c:pt idx="2">
                  <c:v>12.2 Sprint 2 = 241</c:v>
                </c:pt>
                <c:pt idx="3">
                  <c:v>12.2 Sprint 3 = 226</c:v>
                </c:pt>
                <c:pt idx="4">
                  <c:v>12.2 Sprint 4 = 238</c:v>
                </c:pt>
                <c:pt idx="5">
                  <c:v>12.2 Sprint 5 = 232</c:v>
                </c:pt>
                <c:pt idx="6">
                  <c:v>12.2 Sprint 6 = 225</c:v>
                </c:pt>
                <c:pt idx="7">
                  <c:v>12.2 Sprint 7 = 216</c:v>
                </c:pt>
                <c:pt idx="8">
                  <c:v>12.2 Sprint 8 = 214</c:v>
                </c:pt>
                <c:pt idx="9">
                  <c:v>12.2 Release</c:v>
                </c:pt>
              </c:strCache>
            </c:strRef>
          </c:cat>
          <c:val>
            <c:numRef>
              <c:f>Sheet1!$D$2:$D$11</c:f>
              <c:numCache>
                <c:formatCode>General</c:formatCode>
                <c:ptCount val="10"/>
                <c:pt idx="0">
                  <c:v>139</c:v>
                </c:pt>
                <c:pt idx="1">
                  <c:v>142</c:v>
                </c:pt>
                <c:pt idx="2">
                  <c:v>136</c:v>
                </c:pt>
                <c:pt idx="3">
                  <c:v>134</c:v>
                </c:pt>
                <c:pt idx="4">
                  <c:v>143</c:v>
                </c:pt>
                <c:pt idx="5">
                  <c:v>143</c:v>
                </c:pt>
                <c:pt idx="6">
                  <c:v>140</c:v>
                </c:pt>
                <c:pt idx="7">
                  <c:v>133</c:v>
                </c:pt>
                <c:pt idx="8">
                  <c:v>133</c:v>
                </c:pt>
              </c:numCache>
            </c:numRef>
          </c:val>
          <c:extLst>
            <c:ext xmlns:c16="http://schemas.microsoft.com/office/drawing/2014/chart" uri="{C3380CC4-5D6E-409C-BE32-E72D297353CC}">
              <c16:uniqueId val="{00000002-A3B2-A748-BF0F-0B4187EBCA71}"/>
            </c:ext>
          </c:extLst>
        </c:ser>
        <c:ser>
          <c:idx val="3"/>
          <c:order val="3"/>
          <c:tx>
            <c:strRef>
              <c:f>Sheet1!$E$1</c:f>
              <c:strCache>
                <c:ptCount val="1"/>
                <c:pt idx="0">
                  <c:v>Low</c:v>
                </c:pt>
              </c:strCache>
            </c:strRef>
          </c:tx>
          <c:spPr>
            <a:solidFill>
              <a:schemeClr val="accent1"/>
            </a:solidFill>
          </c:spPr>
          <c:invertIfNegative val="0"/>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Sheet1!$A$2:$A$11</c:f>
              <c:strCache>
                <c:ptCount val="10"/>
                <c:pt idx="0">
                  <c:v>12.1 Release = 239</c:v>
                </c:pt>
                <c:pt idx="1">
                  <c:v>12.2 Sprint 1 = 247</c:v>
                </c:pt>
                <c:pt idx="2">
                  <c:v>12.2 Sprint 2 = 241</c:v>
                </c:pt>
                <c:pt idx="3">
                  <c:v>12.2 Sprint 3 = 226</c:v>
                </c:pt>
                <c:pt idx="4">
                  <c:v>12.2 Sprint 4 = 238</c:v>
                </c:pt>
                <c:pt idx="5">
                  <c:v>12.2 Sprint 5 = 232</c:v>
                </c:pt>
                <c:pt idx="6">
                  <c:v>12.2 Sprint 6 = 225</c:v>
                </c:pt>
                <c:pt idx="7">
                  <c:v>12.2 Sprint 7 = 216</c:v>
                </c:pt>
                <c:pt idx="8">
                  <c:v>12.2 Sprint 8 = 214</c:v>
                </c:pt>
                <c:pt idx="9">
                  <c:v>12.2 Release</c:v>
                </c:pt>
              </c:strCache>
            </c:strRef>
          </c:cat>
          <c:val>
            <c:numRef>
              <c:f>Sheet1!$E$2:$E$11</c:f>
              <c:numCache>
                <c:formatCode>General</c:formatCode>
                <c:ptCount val="10"/>
                <c:pt idx="0">
                  <c:v>39</c:v>
                </c:pt>
                <c:pt idx="1">
                  <c:v>41</c:v>
                </c:pt>
                <c:pt idx="2">
                  <c:v>40</c:v>
                </c:pt>
                <c:pt idx="3">
                  <c:v>33</c:v>
                </c:pt>
                <c:pt idx="4">
                  <c:v>35</c:v>
                </c:pt>
                <c:pt idx="5">
                  <c:v>34</c:v>
                </c:pt>
                <c:pt idx="6">
                  <c:v>35</c:v>
                </c:pt>
                <c:pt idx="7">
                  <c:v>35</c:v>
                </c:pt>
                <c:pt idx="8">
                  <c:v>36</c:v>
                </c:pt>
              </c:numCache>
            </c:numRef>
          </c:val>
          <c:extLst>
            <c:ext xmlns:c16="http://schemas.microsoft.com/office/drawing/2014/chart" uri="{C3380CC4-5D6E-409C-BE32-E72D297353CC}">
              <c16:uniqueId val="{00000003-A3B2-A748-BF0F-0B4187EBCA71}"/>
            </c:ext>
          </c:extLst>
        </c:ser>
        <c:ser>
          <c:idx val="4"/>
          <c:order val="4"/>
          <c:tx>
            <c:strRef>
              <c:f>Sheet1!$F$1</c:f>
              <c:strCache>
                <c:ptCount val="1"/>
                <c:pt idx="0">
                  <c:v>Trivial</c:v>
                </c:pt>
              </c:strCache>
            </c:strRef>
          </c:tx>
          <c:spPr>
            <a:solidFill>
              <a:schemeClr val="tx1"/>
            </a:solidFill>
            <a:ln>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c:spPr>
          <c:invertIfNegative val="0"/>
          <c:dLbls>
            <c:spPr>
              <a:noFill/>
              <a:ln>
                <a:noFill/>
              </a:ln>
              <a:effectLst/>
            </c:spPr>
            <c:dLblPos val="inBase"/>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Sheet1!$A$2:$A$11</c:f>
              <c:strCache>
                <c:ptCount val="10"/>
                <c:pt idx="0">
                  <c:v>12.1 Release = 239</c:v>
                </c:pt>
                <c:pt idx="1">
                  <c:v>12.2 Sprint 1 = 247</c:v>
                </c:pt>
                <c:pt idx="2">
                  <c:v>12.2 Sprint 2 = 241</c:v>
                </c:pt>
                <c:pt idx="3">
                  <c:v>12.2 Sprint 3 = 226</c:v>
                </c:pt>
                <c:pt idx="4">
                  <c:v>12.2 Sprint 4 = 238</c:v>
                </c:pt>
                <c:pt idx="5">
                  <c:v>12.2 Sprint 5 = 232</c:v>
                </c:pt>
                <c:pt idx="6">
                  <c:v>12.2 Sprint 6 = 225</c:v>
                </c:pt>
                <c:pt idx="7">
                  <c:v>12.2 Sprint 7 = 216</c:v>
                </c:pt>
                <c:pt idx="8">
                  <c:v>12.2 Sprint 8 = 214</c:v>
                </c:pt>
                <c:pt idx="9">
                  <c:v>12.2 Release</c:v>
                </c:pt>
              </c:strCache>
            </c:strRef>
          </c:cat>
          <c:val>
            <c:numRef>
              <c:f>Sheet1!$F$2:$F$11</c:f>
              <c:numCache>
                <c:formatCode>General</c:formatCode>
                <c:ptCount val="10"/>
                <c:pt idx="0">
                  <c:v>5</c:v>
                </c:pt>
                <c:pt idx="1">
                  <c:v>5</c:v>
                </c:pt>
                <c:pt idx="2">
                  <c:v>5</c:v>
                </c:pt>
                <c:pt idx="3">
                  <c:v>5</c:v>
                </c:pt>
                <c:pt idx="4">
                  <c:v>5</c:v>
                </c:pt>
                <c:pt idx="5">
                  <c:v>5</c:v>
                </c:pt>
                <c:pt idx="6">
                  <c:v>5</c:v>
                </c:pt>
                <c:pt idx="7">
                  <c:v>2</c:v>
                </c:pt>
                <c:pt idx="8">
                  <c:v>2</c:v>
                </c:pt>
              </c:numCache>
            </c:numRef>
          </c:val>
          <c:extLst>
            <c:ext xmlns:c16="http://schemas.microsoft.com/office/drawing/2014/chart" uri="{C3380CC4-5D6E-409C-BE32-E72D297353CC}">
              <c16:uniqueId val="{00000004-A3B2-A748-BF0F-0B4187EBCA71}"/>
            </c:ext>
          </c:extLst>
        </c:ser>
        <c:ser>
          <c:idx val="5"/>
          <c:order val="5"/>
          <c:tx>
            <c:strRef>
              <c:f>Sheet1!$G$1</c:f>
              <c:strCache>
                <c:ptCount val="1"/>
                <c:pt idx="0">
                  <c:v>Projected</c:v>
                </c:pt>
              </c:strCache>
            </c:strRef>
          </c:tx>
          <c:invertIfNegative val="0"/>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Sheet1!$A$2:$A$11</c:f>
              <c:strCache>
                <c:ptCount val="10"/>
                <c:pt idx="0">
                  <c:v>12.1 Release = 239</c:v>
                </c:pt>
                <c:pt idx="1">
                  <c:v>12.2 Sprint 1 = 247</c:v>
                </c:pt>
                <c:pt idx="2">
                  <c:v>12.2 Sprint 2 = 241</c:v>
                </c:pt>
                <c:pt idx="3">
                  <c:v>12.2 Sprint 3 = 226</c:v>
                </c:pt>
                <c:pt idx="4">
                  <c:v>12.2 Sprint 4 = 238</c:v>
                </c:pt>
                <c:pt idx="5">
                  <c:v>12.2 Sprint 5 = 232</c:v>
                </c:pt>
                <c:pt idx="6">
                  <c:v>12.2 Sprint 6 = 225</c:v>
                </c:pt>
                <c:pt idx="7">
                  <c:v>12.2 Sprint 7 = 216</c:v>
                </c:pt>
                <c:pt idx="8">
                  <c:v>12.2 Sprint 8 = 214</c:v>
                </c:pt>
                <c:pt idx="9">
                  <c:v>12.2 Release</c:v>
                </c:pt>
              </c:strCache>
            </c:strRef>
          </c:cat>
          <c:val>
            <c:numRef>
              <c:f>Sheet1!$G$2:$G$11</c:f>
              <c:numCache>
                <c:formatCode>General</c:formatCode>
                <c:ptCount val="10"/>
                <c:pt idx="9" formatCode="0">
                  <c:v>160</c:v>
                </c:pt>
              </c:numCache>
            </c:numRef>
          </c:val>
          <c:extLst>
            <c:ext xmlns:c16="http://schemas.microsoft.com/office/drawing/2014/chart" uri="{C3380CC4-5D6E-409C-BE32-E72D297353CC}">
              <c16:uniqueId val="{00000005-A3B2-A748-BF0F-0B4187EBCA71}"/>
            </c:ext>
          </c:extLst>
        </c:ser>
        <c:dLbls>
          <c:showLegendKey val="0"/>
          <c:showVal val="0"/>
          <c:showCatName val="0"/>
          <c:showSerName val="0"/>
          <c:showPercent val="0"/>
          <c:showBubbleSize val="0"/>
        </c:dLbls>
        <c:gapWidth val="150"/>
        <c:overlap val="100"/>
        <c:axId val="176810624"/>
        <c:axId val="176956928"/>
      </c:barChart>
      <c:catAx>
        <c:axId val="176810624"/>
        <c:scaling>
          <c:orientation val="minMax"/>
        </c:scaling>
        <c:delete val="0"/>
        <c:axPos val="b"/>
        <c:numFmt formatCode="General" sourceLinked="0"/>
        <c:majorTickMark val="out"/>
        <c:minorTickMark val="none"/>
        <c:tickLblPos val="nextTo"/>
        <c:txPr>
          <a:bodyPr/>
          <a:lstStyle/>
          <a:p>
            <a:pPr>
              <a:defRPr sz="1700" baseline="0"/>
            </a:pPr>
            <a:endParaRPr lang="en-US"/>
          </a:p>
        </c:txPr>
        <c:crossAx val="176956928"/>
        <c:crosses val="autoZero"/>
        <c:auto val="1"/>
        <c:lblAlgn val="ctr"/>
        <c:lblOffset val="100"/>
        <c:noMultiLvlLbl val="0"/>
      </c:catAx>
      <c:valAx>
        <c:axId val="176956928"/>
        <c:scaling>
          <c:orientation val="minMax"/>
        </c:scaling>
        <c:delete val="0"/>
        <c:axPos val="l"/>
        <c:majorGridlines/>
        <c:numFmt formatCode="General" sourceLinked="1"/>
        <c:majorTickMark val="out"/>
        <c:minorTickMark val="none"/>
        <c:tickLblPos val="nextTo"/>
        <c:txPr>
          <a:bodyPr/>
          <a:lstStyle/>
          <a:p>
            <a:pPr>
              <a:defRPr sz="1400" baseline="0"/>
            </a:pPr>
            <a:endParaRPr lang="en-US"/>
          </a:p>
        </c:txPr>
        <c:crossAx val="176810624"/>
        <c:crosses val="autoZero"/>
        <c:crossBetween val="between"/>
      </c:valAx>
      <c:spPr>
        <a:noFill/>
        <a:ln w="25400">
          <a:noFill/>
        </a:ln>
      </c:spPr>
    </c:plotArea>
    <c:legend>
      <c:legendPos val="b"/>
      <c:overlay val="0"/>
    </c:legend>
    <c:plotVisOnly val="1"/>
    <c:dispBlanksAs val="gap"/>
    <c:showDLblsOverMax val="0"/>
  </c:chart>
  <c:txPr>
    <a:bodyPr/>
    <a:lstStyle/>
    <a:p>
      <a:pPr>
        <a:defRPr sz="1800"/>
      </a:pPr>
      <a:endParaRPr lang="en-US"/>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col"/>
        <c:grouping val="percentStacked"/>
        <c:varyColors val="0"/>
        <c:ser>
          <c:idx val="0"/>
          <c:order val="0"/>
          <c:tx>
            <c:strRef>
              <c:f>Sheet1!$B$1</c:f>
              <c:strCache>
                <c:ptCount val="1"/>
                <c:pt idx="0">
                  <c:v>Production Defects (%)</c:v>
                </c:pt>
              </c:strCache>
            </c:strRef>
          </c:tx>
          <c:invertIfNegative val="0"/>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Sheet1!$A$2:$A$11</c:f>
              <c:strCache>
                <c:ptCount val="10"/>
                <c:pt idx="0">
                  <c:v>12.1 Release</c:v>
                </c:pt>
                <c:pt idx="1">
                  <c:v>12.2 Sprint 1</c:v>
                </c:pt>
                <c:pt idx="2">
                  <c:v>12.2 Sprint 2</c:v>
                </c:pt>
                <c:pt idx="3">
                  <c:v>12.2 Sprint 3</c:v>
                </c:pt>
                <c:pt idx="4">
                  <c:v>12.2 Sprint 4</c:v>
                </c:pt>
                <c:pt idx="5">
                  <c:v>12.2 Sprint 5</c:v>
                </c:pt>
                <c:pt idx="6">
                  <c:v>12.2 Sprint 6</c:v>
                </c:pt>
                <c:pt idx="7">
                  <c:v>12.2 Sprint 7</c:v>
                </c:pt>
                <c:pt idx="8">
                  <c:v>12.2-8 Hardening</c:v>
                </c:pt>
                <c:pt idx="9">
                  <c:v>12.2 Release</c:v>
                </c:pt>
              </c:strCache>
            </c:strRef>
          </c:cat>
          <c:val>
            <c:numRef>
              <c:f>Sheet1!$B$2:$B$11</c:f>
              <c:numCache>
                <c:formatCode>General</c:formatCode>
                <c:ptCount val="10"/>
                <c:pt idx="0">
                  <c:v>50</c:v>
                </c:pt>
                <c:pt idx="1">
                  <c:v>56</c:v>
                </c:pt>
                <c:pt idx="2">
                  <c:v>42</c:v>
                </c:pt>
                <c:pt idx="3">
                  <c:v>56</c:v>
                </c:pt>
                <c:pt idx="4">
                  <c:v>27</c:v>
                </c:pt>
                <c:pt idx="5">
                  <c:v>23</c:v>
                </c:pt>
                <c:pt idx="6">
                  <c:v>24</c:v>
                </c:pt>
                <c:pt idx="7">
                  <c:v>18</c:v>
                </c:pt>
                <c:pt idx="8">
                  <c:v>0</c:v>
                </c:pt>
                <c:pt idx="9">
                  <c:v>34</c:v>
                </c:pt>
              </c:numCache>
            </c:numRef>
          </c:val>
          <c:extLst>
            <c:ext xmlns:c16="http://schemas.microsoft.com/office/drawing/2014/chart" uri="{C3380CC4-5D6E-409C-BE32-E72D297353CC}">
              <c16:uniqueId val="{00000000-3C5B-EB4A-880D-DCAE7346F494}"/>
            </c:ext>
          </c:extLst>
        </c:ser>
        <c:ser>
          <c:idx val="1"/>
          <c:order val="1"/>
          <c:tx>
            <c:strRef>
              <c:f>Sheet1!$C$1</c:f>
              <c:strCache>
                <c:ptCount val="1"/>
                <c:pt idx="0">
                  <c:v>Projected Production Defects</c:v>
                </c:pt>
              </c:strCache>
            </c:strRef>
          </c:tx>
          <c:spPr>
            <a:gradFill>
              <a:gsLst>
                <a:gs pos="0">
                  <a:srgbClr val="367C2B">
                    <a:tint val="66000"/>
                    <a:satMod val="160000"/>
                  </a:srgbClr>
                </a:gs>
                <a:gs pos="50000">
                  <a:srgbClr val="367C2B">
                    <a:tint val="44500"/>
                    <a:satMod val="160000"/>
                  </a:srgbClr>
                </a:gs>
                <a:gs pos="100000">
                  <a:srgbClr val="367C2B">
                    <a:tint val="23500"/>
                    <a:satMod val="160000"/>
                  </a:srgbClr>
                </a:gs>
              </a:gsLst>
              <a:lin ang="5400000" scaled="0"/>
            </a:gradFill>
          </c:spPr>
          <c:invertIfNegative val="0"/>
          <c:cat>
            <c:strRef>
              <c:f>Sheet1!$A$2:$A$11</c:f>
              <c:strCache>
                <c:ptCount val="10"/>
                <c:pt idx="0">
                  <c:v>12.1 Release</c:v>
                </c:pt>
                <c:pt idx="1">
                  <c:v>12.2 Sprint 1</c:v>
                </c:pt>
                <c:pt idx="2">
                  <c:v>12.2 Sprint 2</c:v>
                </c:pt>
                <c:pt idx="3">
                  <c:v>12.2 Sprint 3</c:v>
                </c:pt>
                <c:pt idx="4">
                  <c:v>12.2 Sprint 4</c:v>
                </c:pt>
                <c:pt idx="5">
                  <c:v>12.2 Sprint 5</c:v>
                </c:pt>
                <c:pt idx="6">
                  <c:v>12.2 Sprint 6</c:v>
                </c:pt>
                <c:pt idx="7">
                  <c:v>12.2 Sprint 7</c:v>
                </c:pt>
                <c:pt idx="8">
                  <c:v>12.2-8 Hardening</c:v>
                </c:pt>
                <c:pt idx="9">
                  <c:v>12.2 Release</c:v>
                </c:pt>
              </c:strCache>
            </c:strRef>
          </c:cat>
          <c:val>
            <c:numRef>
              <c:f>Sheet1!$C$2:$C$11</c:f>
              <c:numCache>
                <c:formatCode>General</c:formatCode>
                <c:ptCount val="10"/>
              </c:numCache>
            </c:numRef>
          </c:val>
          <c:extLst>
            <c:ext xmlns:c16="http://schemas.microsoft.com/office/drawing/2014/chart" uri="{C3380CC4-5D6E-409C-BE32-E72D297353CC}">
              <c16:uniqueId val="{00000001-3C5B-EB4A-880D-DCAE7346F494}"/>
            </c:ext>
          </c:extLst>
        </c:ser>
        <c:ser>
          <c:idx val="2"/>
          <c:order val="2"/>
          <c:tx>
            <c:strRef>
              <c:f>Sheet1!$D$1</c:f>
              <c:strCache>
                <c:ptCount val="1"/>
                <c:pt idx="0">
                  <c:v>Enhancements (%)</c:v>
                </c:pt>
              </c:strCache>
            </c:strRef>
          </c:tx>
          <c:spPr>
            <a:solidFill>
              <a:schemeClr val="accent2">
                <a:lumMod val="75000"/>
              </a:schemeClr>
            </a:solidFill>
          </c:spPr>
          <c:invertIfNegative val="0"/>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Sheet1!$A$2:$A$11</c:f>
              <c:strCache>
                <c:ptCount val="10"/>
                <c:pt idx="0">
                  <c:v>12.1 Release</c:v>
                </c:pt>
                <c:pt idx="1">
                  <c:v>12.2 Sprint 1</c:v>
                </c:pt>
                <c:pt idx="2">
                  <c:v>12.2 Sprint 2</c:v>
                </c:pt>
                <c:pt idx="3">
                  <c:v>12.2 Sprint 3</c:v>
                </c:pt>
                <c:pt idx="4">
                  <c:v>12.2 Sprint 4</c:v>
                </c:pt>
                <c:pt idx="5">
                  <c:v>12.2 Sprint 5</c:v>
                </c:pt>
                <c:pt idx="6">
                  <c:v>12.2 Sprint 6</c:v>
                </c:pt>
                <c:pt idx="7">
                  <c:v>12.2 Sprint 7</c:v>
                </c:pt>
                <c:pt idx="8">
                  <c:v>12.2-8 Hardening</c:v>
                </c:pt>
                <c:pt idx="9">
                  <c:v>12.2 Release</c:v>
                </c:pt>
              </c:strCache>
            </c:strRef>
          </c:cat>
          <c:val>
            <c:numRef>
              <c:f>Sheet1!$D$2:$D$11</c:f>
              <c:numCache>
                <c:formatCode>General</c:formatCode>
                <c:ptCount val="10"/>
                <c:pt idx="0">
                  <c:v>50</c:v>
                </c:pt>
                <c:pt idx="1">
                  <c:v>44</c:v>
                </c:pt>
                <c:pt idx="2">
                  <c:v>58</c:v>
                </c:pt>
                <c:pt idx="3">
                  <c:v>44</c:v>
                </c:pt>
                <c:pt idx="4">
                  <c:v>73</c:v>
                </c:pt>
                <c:pt idx="5">
                  <c:v>77</c:v>
                </c:pt>
                <c:pt idx="6">
                  <c:v>76</c:v>
                </c:pt>
                <c:pt idx="7">
                  <c:v>82</c:v>
                </c:pt>
                <c:pt idx="8">
                  <c:v>64</c:v>
                </c:pt>
                <c:pt idx="9">
                  <c:v>66</c:v>
                </c:pt>
              </c:numCache>
            </c:numRef>
          </c:val>
          <c:extLst>
            <c:ext xmlns:c16="http://schemas.microsoft.com/office/drawing/2014/chart" uri="{C3380CC4-5D6E-409C-BE32-E72D297353CC}">
              <c16:uniqueId val="{00000002-3C5B-EB4A-880D-DCAE7346F494}"/>
            </c:ext>
          </c:extLst>
        </c:ser>
        <c:ser>
          <c:idx val="3"/>
          <c:order val="3"/>
          <c:tx>
            <c:strRef>
              <c:f>Sheet1!$E$1</c:f>
              <c:strCache>
                <c:ptCount val="1"/>
                <c:pt idx="0">
                  <c:v>Projected Enhancements</c:v>
                </c:pt>
              </c:strCache>
            </c:strRef>
          </c:tx>
          <c:spPr>
            <a:solidFill>
              <a:srgbClr val="E7C900">
                <a:lumMod val="40000"/>
                <a:lumOff val="60000"/>
              </a:srgbClr>
            </a:solidFill>
          </c:spPr>
          <c:invertIfNegative val="0"/>
          <c:cat>
            <c:strRef>
              <c:f>Sheet1!$A$2:$A$11</c:f>
              <c:strCache>
                <c:ptCount val="10"/>
                <c:pt idx="0">
                  <c:v>12.1 Release</c:v>
                </c:pt>
                <c:pt idx="1">
                  <c:v>12.2 Sprint 1</c:v>
                </c:pt>
                <c:pt idx="2">
                  <c:v>12.2 Sprint 2</c:v>
                </c:pt>
                <c:pt idx="3">
                  <c:v>12.2 Sprint 3</c:v>
                </c:pt>
                <c:pt idx="4">
                  <c:v>12.2 Sprint 4</c:v>
                </c:pt>
                <c:pt idx="5">
                  <c:v>12.2 Sprint 5</c:v>
                </c:pt>
                <c:pt idx="6">
                  <c:v>12.2 Sprint 6</c:v>
                </c:pt>
                <c:pt idx="7">
                  <c:v>12.2 Sprint 7</c:v>
                </c:pt>
                <c:pt idx="8">
                  <c:v>12.2-8 Hardening</c:v>
                </c:pt>
                <c:pt idx="9">
                  <c:v>12.2 Release</c:v>
                </c:pt>
              </c:strCache>
            </c:strRef>
          </c:cat>
          <c:val>
            <c:numRef>
              <c:f>Sheet1!$E$2:$E$11</c:f>
              <c:numCache>
                <c:formatCode>General</c:formatCode>
                <c:ptCount val="10"/>
              </c:numCache>
            </c:numRef>
          </c:val>
          <c:extLst>
            <c:ext xmlns:c16="http://schemas.microsoft.com/office/drawing/2014/chart" uri="{C3380CC4-5D6E-409C-BE32-E72D297353CC}">
              <c16:uniqueId val="{00000003-3C5B-EB4A-880D-DCAE7346F494}"/>
            </c:ext>
          </c:extLst>
        </c:ser>
        <c:ser>
          <c:idx val="4"/>
          <c:order val="4"/>
          <c:tx>
            <c:strRef>
              <c:f>Sheet1!$F$1</c:f>
              <c:strCache>
                <c:ptCount val="1"/>
                <c:pt idx="0">
                  <c:v>Release Testing &amp; Defects (%)</c:v>
                </c:pt>
              </c:strCache>
            </c:strRef>
          </c:tx>
          <c:spPr>
            <a:solidFill>
              <a:schemeClr val="bg2">
                <a:lumMod val="75000"/>
              </a:schemeClr>
            </a:solidFill>
          </c:spPr>
          <c:invertIfNegative val="0"/>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Sheet1!$A$2:$A$11</c:f>
              <c:strCache>
                <c:ptCount val="10"/>
                <c:pt idx="0">
                  <c:v>12.1 Release</c:v>
                </c:pt>
                <c:pt idx="1">
                  <c:v>12.2 Sprint 1</c:v>
                </c:pt>
                <c:pt idx="2">
                  <c:v>12.2 Sprint 2</c:v>
                </c:pt>
                <c:pt idx="3">
                  <c:v>12.2 Sprint 3</c:v>
                </c:pt>
                <c:pt idx="4">
                  <c:v>12.2 Sprint 4</c:v>
                </c:pt>
                <c:pt idx="5">
                  <c:v>12.2 Sprint 5</c:v>
                </c:pt>
                <c:pt idx="6">
                  <c:v>12.2 Sprint 6</c:v>
                </c:pt>
                <c:pt idx="7">
                  <c:v>12.2 Sprint 7</c:v>
                </c:pt>
                <c:pt idx="8">
                  <c:v>12.2-8 Hardening</c:v>
                </c:pt>
                <c:pt idx="9">
                  <c:v>12.2 Release</c:v>
                </c:pt>
              </c:strCache>
            </c:strRef>
          </c:cat>
          <c:val>
            <c:numRef>
              <c:f>Sheet1!$F$2:$F$11</c:f>
              <c:numCache>
                <c:formatCode>General</c:formatCode>
                <c:ptCount val="10"/>
                <c:pt idx="8">
                  <c:v>36</c:v>
                </c:pt>
              </c:numCache>
            </c:numRef>
          </c:val>
          <c:extLst>
            <c:ext xmlns:c16="http://schemas.microsoft.com/office/drawing/2014/chart" uri="{C3380CC4-5D6E-409C-BE32-E72D297353CC}">
              <c16:uniqueId val="{00000004-3C5B-EB4A-880D-DCAE7346F494}"/>
            </c:ext>
          </c:extLst>
        </c:ser>
        <c:ser>
          <c:idx val="5"/>
          <c:order val="5"/>
          <c:tx>
            <c:strRef>
              <c:f>Sheet1!$G$1</c:f>
              <c:strCache>
                <c:ptCount val="1"/>
                <c:pt idx="0">
                  <c:v>Projected Release Testing &amp; Defects</c:v>
                </c:pt>
              </c:strCache>
            </c:strRef>
          </c:tx>
          <c:spPr>
            <a:solidFill>
              <a:schemeClr val="accent3">
                <a:lumMod val="85000"/>
              </a:schemeClr>
            </a:solidFill>
          </c:spPr>
          <c:invertIfNegative val="0"/>
          <c:cat>
            <c:strRef>
              <c:f>Sheet1!$A$2:$A$11</c:f>
              <c:strCache>
                <c:ptCount val="10"/>
                <c:pt idx="0">
                  <c:v>12.1 Release</c:v>
                </c:pt>
                <c:pt idx="1">
                  <c:v>12.2 Sprint 1</c:v>
                </c:pt>
                <c:pt idx="2">
                  <c:v>12.2 Sprint 2</c:v>
                </c:pt>
                <c:pt idx="3">
                  <c:v>12.2 Sprint 3</c:v>
                </c:pt>
                <c:pt idx="4">
                  <c:v>12.2 Sprint 4</c:v>
                </c:pt>
                <c:pt idx="5">
                  <c:v>12.2 Sprint 5</c:v>
                </c:pt>
                <c:pt idx="6">
                  <c:v>12.2 Sprint 6</c:v>
                </c:pt>
                <c:pt idx="7">
                  <c:v>12.2 Sprint 7</c:v>
                </c:pt>
                <c:pt idx="8">
                  <c:v>12.2-8 Hardening</c:v>
                </c:pt>
                <c:pt idx="9">
                  <c:v>12.2 Release</c:v>
                </c:pt>
              </c:strCache>
            </c:strRef>
          </c:cat>
          <c:val>
            <c:numRef>
              <c:f>Sheet1!$G$2:$G$11</c:f>
              <c:numCache>
                <c:formatCode>General</c:formatCode>
                <c:ptCount val="10"/>
              </c:numCache>
            </c:numRef>
          </c:val>
          <c:extLst>
            <c:ext xmlns:c16="http://schemas.microsoft.com/office/drawing/2014/chart" uri="{C3380CC4-5D6E-409C-BE32-E72D297353CC}">
              <c16:uniqueId val="{00000005-3C5B-EB4A-880D-DCAE7346F494}"/>
            </c:ext>
          </c:extLst>
        </c:ser>
        <c:dLbls>
          <c:showLegendKey val="0"/>
          <c:showVal val="0"/>
          <c:showCatName val="0"/>
          <c:showSerName val="0"/>
          <c:showPercent val="0"/>
          <c:showBubbleSize val="0"/>
        </c:dLbls>
        <c:gapWidth val="150"/>
        <c:overlap val="100"/>
        <c:axId val="42229760"/>
        <c:axId val="42231296"/>
      </c:barChart>
      <c:catAx>
        <c:axId val="42229760"/>
        <c:scaling>
          <c:orientation val="minMax"/>
        </c:scaling>
        <c:delete val="0"/>
        <c:axPos val="b"/>
        <c:numFmt formatCode="General" sourceLinked="0"/>
        <c:majorTickMark val="out"/>
        <c:minorTickMark val="none"/>
        <c:tickLblPos val="nextTo"/>
        <c:txPr>
          <a:bodyPr/>
          <a:lstStyle/>
          <a:p>
            <a:pPr>
              <a:defRPr sz="1400" baseline="0"/>
            </a:pPr>
            <a:endParaRPr lang="en-US"/>
          </a:p>
        </c:txPr>
        <c:crossAx val="42231296"/>
        <c:crosses val="autoZero"/>
        <c:auto val="1"/>
        <c:lblAlgn val="ctr"/>
        <c:lblOffset val="100"/>
        <c:noMultiLvlLbl val="0"/>
      </c:catAx>
      <c:valAx>
        <c:axId val="42231296"/>
        <c:scaling>
          <c:orientation val="minMax"/>
        </c:scaling>
        <c:delete val="0"/>
        <c:axPos val="l"/>
        <c:majorGridlines/>
        <c:numFmt formatCode="0%" sourceLinked="1"/>
        <c:majorTickMark val="out"/>
        <c:minorTickMark val="none"/>
        <c:tickLblPos val="nextTo"/>
        <c:txPr>
          <a:bodyPr/>
          <a:lstStyle/>
          <a:p>
            <a:pPr>
              <a:defRPr sz="1400" baseline="0"/>
            </a:pPr>
            <a:endParaRPr lang="en-US"/>
          </a:p>
        </c:txPr>
        <c:crossAx val="42229760"/>
        <c:crosses val="autoZero"/>
        <c:crossBetween val="between"/>
      </c:valAx>
      <c:spPr>
        <a:noFill/>
        <a:ln w="25400">
          <a:noFill/>
        </a:ln>
      </c:spPr>
    </c:plotArea>
    <c:legend>
      <c:legendPos val="b"/>
      <c:overlay val="0"/>
      <c:txPr>
        <a:bodyPr/>
        <a:lstStyle/>
        <a:p>
          <a:pPr>
            <a:defRPr sz="1400" baseline="0"/>
          </a:pPr>
          <a:endParaRPr lang="en-US"/>
        </a:p>
      </c:txPr>
    </c:legend>
    <c:plotVisOnly val="1"/>
    <c:dispBlanksAs val="gap"/>
    <c:showDLblsOverMax val="0"/>
  </c:chart>
  <c:txPr>
    <a:bodyPr/>
    <a:lstStyle/>
    <a:p>
      <a:pPr>
        <a:defRPr sz="1800"/>
      </a:pPr>
      <a:endParaRPr lang="en-US"/>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677DEB0-5AA4-49C7-B0AD-AD047A002C4C}" type="datetimeFigureOut">
              <a:rPr lang="en-US" smtClean="0"/>
              <a:t>1/20/20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5A4D32B-0177-4B34-AE20-6C72705619FE}" type="slidenum">
              <a:rPr lang="en-US" smtClean="0"/>
              <a:t>‹#›</a:t>
            </a:fld>
            <a:endParaRPr lang="en-US"/>
          </a:p>
        </p:txBody>
      </p:sp>
    </p:spTree>
    <p:extLst>
      <p:ext uri="{BB962C8B-B14F-4D97-AF65-F5344CB8AC3E}">
        <p14:creationId xmlns:p14="http://schemas.microsoft.com/office/powerpoint/2010/main" val="20939419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s://www.sealights.io/software-development-metrics/understanding-agile-testing-methodology-and-4-agile-testing-methods/" TargetMode="External"/><Relationship Id="rId2" Type="http://schemas.openxmlformats.org/officeDocument/2006/relationships/slide" Target="../slides/slide45.xml"/><Relationship Id="rId1" Type="http://schemas.openxmlformats.org/officeDocument/2006/relationships/notesMaster" Target="../notesMasters/notesMaster1.xml"/><Relationship Id="rId4" Type="http://schemas.openxmlformats.org/officeDocument/2006/relationships/hyperlink" Target="https://www.sealights.io/test-metrics/" TargetMode="Externa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B99BB9-C7F6-43B3-A122-46088ABB36FB}" type="slidenum">
              <a:rPr lang="en-US" smtClean="0"/>
              <a:t>1</a:t>
            </a:fld>
            <a:endParaRPr lang="en-US"/>
          </a:p>
        </p:txBody>
      </p:sp>
    </p:spTree>
    <p:extLst>
      <p:ext uri="{BB962C8B-B14F-4D97-AF65-F5344CB8AC3E}">
        <p14:creationId xmlns:p14="http://schemas.microsoft.com/office/powerpoint/2010/main" val="37910295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Eric’s View</a:t>
            </a:r>
          </a:p>
        </p:txBody>
      </p:sp>
      <p:sp>
        <p:nvSpPr>
          <p:cNvPr id="4" name="Slide Number Placeholder 3"/>
          <p:cNvSpPr>
            <a:spLocks noGrp="1"/>
          </p:cNvSpPr>
          <p:nvPr>
            <p:ph type="sldNum" sz="quarter" idx="10"/>
          </p:nvPr>
        </p:nvSpPr>
        <p:spPr/>
        <p:txBody>
          <a:bodyPr/>
          <a:lstStyle/>
          <a:p>
            <a:fld id="{23B99BB9-C7F6-43B3-A122-46088ABB36FB}" type="slidenum">
              <a:rPr lang="en-US" smtClean="0"/>
              <a:t>14</a:t>
            </a:fld>
            <a:endParaRPr lang="en-US"/>
          </a:p>
        </p:txBody>
      </p:sp>
    </p:spTree>
    <p:extLst>
      <p:ext uri="{BB962C8B-B14F-4D97-AF65-F5344CB8AC3E}">
        <p14:creationId xmlns:p14="http://schemas.microsoft.com/office/powerpoint/2010/main" val="2229932065"/>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121</a:t>
            </a:fld>
            <a:endParaRPr lang="en-US" dirty="0"/>
          </a:p>
        </p:txBody>
      </p:sp>
    </p:spTree>
    <p:extLst>
      <p:ext uri="{BB962C8B-B14F-4D97-AF65-F5344CB8AC3E}">
        <p14:creationId xmlns:p14="http://schemas.microsoft.com/office/powerpoint/2010/main" val="2154290360"/>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122</a:t>
            </a:fld>
            <a:endParaRPr lang="en-US" dirty="0"/>
          </a:p>
        </p:txBody>
      </p:sp>
    </p:spTree>
    <p:extLst>
      <p:ext uri="{BB962C8B-B14F-4D97-AF65-F5344CB8AC3E}">
        <p14:creationId xmlns:p14="http://schemas.microsoft.com/office/powerpoint/2010/main" val="2283597078"/>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Who will volunteer to bring us a “Friendly Conversation” topic Thursday?</a:t>
            </a:r>
          </a:p>
        </p:txBody>
      </p:sp>
      <p:sp>
        <p:nvSpPr>
          <p:cNvPr id="4" name="Slide Number Placeholder 3"/>
          <p:cNvSpPr>
            <a:spLocks noGrp="1"/>
          </p:cNvSpPr>
          <p:nvPr>
            <p:ph type="sldNum" sz="quarter" idx="10"/>
          </p:nvPr>
        </p:nvSpPr>
        <p:spPr/>
        <p:txBody>
          <a:bodyPr/>
          <a:lstStyle/>
          <a:p>
            <a:fld id="{5394DE12-7B9B-46AA-AC19-C30A49928B9B}" type="slidenum">
              <a:rPr lang="en-US" smtClean="0"/>
              <a:t>123</a:t>
            </a:fld>
            <a:endParaRPr lang="en-US" dirty="0"/>
          </a:p>
        </p:txBody>
      </p:sp>
    </p:spTree>
    <p:extLst>
      <p:ext uri="{BB962C8B-B14F-4D97-AF65-F5344CB8AC3E}">
        <p14:creationId xmlns:p14="http://schemas.microsoft.com/office/powerpoint/2010/main" val="1967530110"/>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process encourages the promotion of whatever activities/skills a given group or individual possesses</a:t>
            </a:r>
          </a:p>
        </p:txBody>
      </p:sp>
      <p:sp>
        <p:nvSpPr>
          <p:cNvPr id="4" name="Slide Number Placeholder 3"/>
          <p:cNvSpPr>
            <a:spLocks noGrp="1"/>
          </p:cNvSpPr>
          <p:nvPr>
            <p:ph type="sldNum" sz="quarter" idx="10"/>
          </p:nvPr>
        </p:nvSpPr>
        <p:spPr/>
        <p:txBody>
          <a:bodyPr/>
          <a:lstStyle/>
          <a:p>
            <a:fld id="{23B99BB9-C7F6-43B3-A122-46088ABB36FB}" type="slidenum">
              <a:rPr lang="en-US" smtClean="0"/>
              <a:t>128</a:t>
            </a:fld>
            <a:endParaRPr lang="en-US"/>
          </a:p>
        </p:txBody>
      </p:sp>
    </p:spTree>
    <p:extLst>
      <p:ext uri="{BB962C8B-B14F-4D97-AF65-F5344CB8AC3E}">
        <p14:creationId xmlns:p14="http://schemas.microsoft.com/office/powerpoint/2010/main" val="2596663643"/>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Who will volunteer to bring us a “Friendly Conversation” topic Thursday?</a:t>
            </a:r>
          </a:p>
        </p:txBody>
      </p:sp>
      <p:sp>
        <p:nvSpPr>
          <p:cNvPr id="4" name="Slide Number Placeholder 3"/>
          <p:cNvSpPr>
            <a:spLocks noGrp="1"/>
          </p:cNvSpPr>
          <p:nvPr>
            <p:ph type="sldNum" sz="quarter" idx="10"/>
          </p:nvPr>
        </p:nvSpPr>
        <p:spPr/>
        <p:txBody>
          <a:bodyPr/>
          <a:lstStyle/>
          <a:p>
            <a:fld id="{5394DE12-7B9B-46AA-AC19-C30A49928B9B}" type="slidenum">
              <a:rPr lang="en-US" smtClean="0"/>
              <a:t>129</a:t>
            </a:fld>
            <a:endParaRPr lang="en-US" dirty="0"/>
          </a:p>
        </p:txBody>
      </p:sp>
    </p:spTree>
    <p:extLst>
      <p:ext uri="{BB962C8B-B14F-4D97-AF65-F5344CB8AC3E}">
        <p14:creationId xmlns:p14="http://schemas.microsoft.com/office/powerpoint/2010/main" val="2967806903"/>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process encourages the promotion of whatever activities/skills a given group or individual possesses</a:t>
            </a:r>
          </a:p>
        </p:txBody>
      </p:sp>
      <p:sp>
        <p:nvSpPr>
          <p:cNvPr id="4" name="Slide Number Placeholder 3"/>
          <p:cNvSpPr>
            <a:spLocks noGrp="1"/>
          </p:cNvSpPr>
          <p:nvPr>
            <p:ph type="sldNum" sz="quarter" idx="10"/>
          </p:nvPr>
        </p:nvSpPr>
        <p:spPr/>
        <p:txBody>
          <a:bodyPr/>
          <a:lstStyle/>
          <a:p>
            <a:fld id="{23B99BB9-C7F6-43B3-A122-46088ABB36FB}" type="slidenum">
              <a:rPr lang="en-US" smtClean="0"/>
              <a:t>130</a:t>
            </a:fld>
            <a:endParaRPr lang="en-US"/>
          </a:p>
        </p:txBody>
      </p:sp>
    </p:spTree>
    <p:extLst>
      <p:ext uri="{BB962C8B-B14F-4D97-AF65-F5344CB8AC3E}">
        <p14:creationId xmlns:p14="http://schemas.microsoft.com/office/powerpoint/2010/main" val="1382386251"/>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physics of getting work done help the team(s) self organize/optimize</a:t>
            </a:r>
          </a:p>
        </p:txBody>
      </p:sp>
      <p:sp>
        <p:nvSpPr>
          <p:cNvPr id="4" name="Slide Number Placeholder 3"/>
          <p:cNvSpPr>
            <a:spLocks noGrp="1"/>
          </p:cNvSpPr>
          <p:nvPr>
            <p:ph type="sldNum" sz="quarter" idx="10"/>
          </p:nvPr>
        </p:nvSpPr>
        <p:spPr/>
        <p:txBody>
          <a:bodyPr/>
          <a:lstStyle/>
          <a:p>
            <a:fld id="{23B99BB9-C7F6-43B3-A122-46088ABB36FB}" type="slidenum">
              <a:rPr lang="en-US" smtClean="0"/>
              <a:t>131</a:t>
            </a:fld>
            <a:endParaRPr lang="en-US"/>
          </a:p>
        </p:txBody>
      </p:sp>
    </p:spTree>
    <p:extLst>
      <p:ext uri="{BB962C8B-B14F-4D97-AF65-F5344CB8AC3E}">
        <p14:creationId xmlns:p14="http://schemas.microsoft.com/office/powerpoint/2010/main" val="18988410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You have a grace period of 6 hours until 6am CT Monday morning to submit assignments. </a:t>
            </a:r>
          </a:p>
        </p:txBody>
      </p:sp>
      <p:sp>
        <p:nvSpPr>
          <p:cNvPr id="4" name="Slide Number Placeholder 3"/>
          <p:cNvSpPr>
            <a:spLocks noGrp="1"/>
          </p:cNvSpPr>
          <p:nvPr>
            <p:ph type="sldNum" sz="quarter" idx="5"/>
          </p:nvPr>
        </p:nvSpPr>
        <p:spPr/>
        <p:txBody>
          <a:bodyPr/>
          <a:lstStyle/>
          <a:p>
            <a:fld id="{35A4D32B-0177-4B34-AE20-6C72705619FE}" type="slidenum">
              <a:rPr lang="en-US" smtClean="0"/>
              <a:t>16</a:t>
            </a:fld>
            <a:endParaRPr lang="en-US"/>
          </a:p>
        </p:txBody>
      </p:sp>
    </p:spTree>
    <p:extLst>
      <p:ext uri="{BB962C8B-B14F-4D97-AF65-F5344CB8AC3E}">
        <p14:creationId xmlns:p14="http://schemas.microsoft.com/office/powerpoint/2010/main" val="37095663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17</a:t>
            </a:fld>
            <a:endParaRPr lang="en-US" dirty="0"/>
          </a:p>
        </p:txBody>
      </p:sp>
    </p:spTree>
    <p:extLst>
      <p:ext uri="{BB962C8B-B14F-4D97-AF65-F5344CB8AC3E}">
        <p14:creationId xmlns:p14="http://schemas.microsoft.com/office/powerpoint/2010/main" val="24209809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94DE12-7B9B-46AA-AC19-C30A49928B9B}" type="slidenum">
              <a:rPr lang="en-US" smtClean="0"/>
              <a:t>18</a:t>
            </a:fld>
            <a:endParaRPr lang="en-US" dirty="0"/>
          </a:p>
        </p:txBody>
      </p:sp>
    </p:spTree>
    <p:extLst>
      <p:ext uri="{BB962C8B-B14F-4D97-AF65-F5344CB8AC3E}">
        <p14:creationId xmlns:p14="http://schemas.microsoft.com/office/powerpoint/2010/main" val="14712364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19</a:t>
            </a:fld>
            <a:endParaRPr lang="en-US" dirty="0"/>
          </a:p>
        </p:txBody>
      </p:sp>
    </p:spTree>
    <p:extLst>
      <p:ext uri="{BB962C8B-B14F-4D97-AF65-F5344CB8AC3E}">
        <p14:creationId xmlns:p14="http://schemas.microsoft.com/office/powerpoint/2010/main" val="28993782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94DE12-7B9B-46AA-AC19-C30A49928B9B}" type="slidenum">
              <a:rPr lang="en-US" smtClean="0"/>
              <a:t>20</a:t>
            </a:fld>
            <a:endParaRPr lang="en-US" dirty="0"/>
          </a:p>
        </p:txBody>
      </p:sp>
    </p:spTree>
    <p:extLst>
      <p:ext uri="{BB962C8B-B14F-4D97-AF65-F5344CB8AC3E}">
        <p14:creationId xmlns:p14="http://schemas.microsoft.com/office/powerpoint/2010/main" val="33554591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94DE12-7B9B-46AA-AC19-C30A49928B9B}" type="slidenum">
              <a:rPr lang="en-US" smtClean="0"/>
              <a:t>21</a:t>
            </a:fld>
            <a:endParaRPr lang="en-US" dirty="0"/>
          </a:p>
        </p:txBody>
      </p:sp>
    </p:spTree>
    <p:extLst>
      <p:ext uri="{BB962C8B-B14F-4D97-AF65-F5344CB8AC3E}">
        <p14:creationId xmlns:p14="http://schemas.microsoft.com/office/powerpoint/2010/main" val="28984655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This was kind of “hippy-</a:t>
            </a:r>
            <a:r>
              <a:rPr lang="en-US" sz="1000" dirty="0" err="1"/>
              <a:t>ish</a:t>
            </a:r>
            <a:r>
              <a:rPr lang="en-US" sz="1000" dirty="0"/>
              <a:t>” and egalitarian in its day… quite controversial in its day (2001)</a:t>
            </a:r>
          </a:p>
          <a:p>
            <a:r>
              <a:rPr lang="en-US" sz="1000" dirty="0"/>
              <a:t>“Everyone is a team member and is responsible for the work getting done”… we don’t need no titles or positions… self-organizing… we will make our own commitments… transparency (let’s share the information)… flexible/organic teams, organic architecture (minimal documentation/standards)… no contracts (let’s talk it over)</a:t>
            </a:r>
          </a:p>
          <a:p>
            <a:endParaRPr lang="en-US" sz="1000" dirty="0"/>
          </a:p>
          <a:p>
            <a:r>
              <a:rPr lang="en-US" sz="1000" dirty="0"/>
              <a:t>The flip side:</a:t>
            </a:r>
          </a:p>
          <a:p>
            <a:pPr marL="171450" indent="-171450">
              <a:buFont typeface="Arial" panose="020B0604020202020204" pitchFamily="34" charset="0"/>
              <a:buChar char="•"/>
            </a:pPr>
            <a:r>
              <a:rPr lang="en-US" sz="1000" dirty="0"/>
              <a:t>We will actively and voluntarily play important roles on our team</a:t>
            </a:r>
          </a:p>
          <a:p>
            <a:pPr marL="171450" indent="-171450">
              <a:buFont typeface="Arial" panose="020B0604020202020204" pitchFamily="34" charset="0"/>
              <a:buChar char="•"/>
            </a:pPr>
            <a:r>
              <a:rPr lang="en-US" sz="1000" dirty="0"/>
              <a:t>The rules (rituals) that we do have… we WILL follow</a:t>
            </a:r>
          </a:p>
          <a:p>
            <a:pPr marL="171450" indent="-171450">
              <a:buFont typeface="Arial" panose="020B0604020202020204" pitchFamily="34" charset="0"/>
              <a:buChar char="•"/>
            </a:pPr>
            <a:r>
              <a:rPr lang="en-US" sz="1000" dirty="0"/>
              <a:t>We will create, demo, and release working software/products</a:t>
            </a:r>
          </a:p>
          <a:p>
            <a:pPr marL="171450" indent="-171450">
              <a:buFont typeface="Arial" panose="020B0604020202020204" pitchFamily="34" charset="0"/>
              <a:buChar char="•"/>
            </a:pPr>
            <a:r>
              <a:rPr lang="en-US" sz="1000" dirty="0"/>
              <a:t>We will utilize practical processes, tools, documentation, and planning</a:t>
            </a:r>
          </a:p>
          <a:p>
            <a:pPr marL="171450" indent="-171450">
              <a:buFont typeface="Arial" panose="020B0604020202020204" pitchFamily="34" charset="0"/>
              <a:buChar char="•"/>
            </a:pPr>
            <a:r>
              <a:rPr lang="en-US" sz="1000" dirty="0"/>
              <a:t>When we make commitments, we will live up to those commitments… as a team (“No winners on a losing team, and no losers on a winning team”)</a:t>
            </a:r>
          </a:p>
          <a:p>
            <a:pPr marL="171450" indent="-171450">
              <a:buFont typeface="Arial" panose="020B0604020202020204" pitchFamily="34" charset="0"/>
              <a:buChar char="•"/>
            </a:pPr>
            <a:r>
              <a:rPr lang="en-US" sz="1000" dirty="0"/>
              <a:t>We will be responsive and continuously improve (Retrospectives)</a:t>
            </a:r>
          </a:p>
          <a:p>
            <a:pPr marL="171450" indent="-171450">
              <a:buFont typeface="Arial" panose="020B0604020202020204" pitchFamily="34" charset="0"/>
              <a:buChar char="•"/>
            </a:pPr>
            <a:r>
              <a:rPr lang="en-US" sz="1000" dirty="0"/>
              <a:t>We will be transparent with how WE work and share our information</a:t>
            </a:r>
          </a:p>
          <a:p>
            <a:endParaRPr lang="en-US" sz="1000" dirty="0"/>
          </a:p>
        </p:txBody>
      </p:sp>
      <p:sp>
        <p:nvSpPr>
          <p:cNvPr id="4" name="Slide Number Placeholder 3"/>
          <p:cNvSpPr>
            <a:spLocks noGrp="1"/>
          </p:cNvSpPr>
          <p:nvPr>
            <p:ph type="sldNum" sz="quarter" idx="10"/>
          </p:nvPr>
        </p:nvSpPr>
        <p:spPr/>
        <p:txBody>
          <a:bodyPr/>
          <a:lstStyle/>
          <a:p>
            <a:fld id="{23B99BB9-C7F6-43B3-A122-46088ABB36FB}" type="slidenum">
              <a:rPr lang="en-US" smtClean="0"/>
              <a:t>22</a:t>
            </a:fld>
            <a:endParaRPr lang="en-US"/>
          </a:p>
        </p:txBody>
      </p:sp>
    </p:spTree>
    <p:extLst>
      <p:ext uri="{BB962C8B-B14F-4D97-AF65-F5344CB8AC3E}">
        <p14:creationId xmlns:p14="http://schemas.microsoft.com/office/powerpoint/2010/main" val="42399990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Eric’s View</a:t>
            </a:r>
          </a:p>
        </p:txBody>
      </p:sp>
      <p:sp>
        <p:nvSpPr>
          <p:cNvPr id="4" name="Slide Number Placeholder 3"/>
          <p:cNvSpPr>
            <a:spLocks noGrp="1"/>
          </p:cNvSpPr>
          <p:nvPr>
            <p:ph type="sldNum" sz="quarter" idx="10"/>
          </p:nvPr>
        </p:nvSpPr>
        <p:spPr/>
        <p:txBody>
          <a:bodyPr/>
          <a:lstStyle/>
          <a:p>
            <a:fld id="{23B99BB9-C7F6-43B3-A122-46088ABB36FB}" type="slidenum">
              <a:rPr lang="en-US" smtClean="0"/>
              <a:t>23</a:t>
            </a:fld>
            <a:endParaRPr lang="en-US"/>
          </a:p>
        </p:txBody>
      </p:sp>
    </p:spTree>
    <p:extLst>
      <p:ext uri="{BB962C8B-B14F-4D97-AF65-F5344CB8AC3E}">
        <p14:creationId xmlns:p14="http://schemas.microsoft.com/office/powerpoint/2010/main" val="7699763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Who will volunteer to bring us a “Friendly Conversation” topic Thursday?</a:t>
            </a:r>
          </a:p>
        </p:txBody>
      </p:sp>
      <p:sp>
        <p:nvSpPr>
          <p:cNvPr id="4" name="Slide Number Placeholder 3"/>
          <p:cNvSpPr>
            <a:spLocks noGrp="1"/>
          </p:cNvSpPr>
          <p:nvPr>
            <p:ph type="sldNum" sz="quarter" idx="10"/>
          </p:nvPr>
        </p:nvSpPr>
        <p:spPr/>
        <p:txBody>
          <a:bodyPr/>
          <a:lstStyle/>
          <a:p>
            <a:fld id="{5394DE12-7B9B-46AA-AC19-C30A49928B9B}" type="slidenum">
              <a:rPr lang="en-US" smtClean="0"/>
              <a:t>25</a:t>
            </a:fld>
            <a:endParaRPr lang="en-US" dirty="0"/>
          </a:p>
        </p:txBody>
      </p:sp>
    </p:spTree>
    <p:extLst>
      <p:ext uri="{BB962C8B-B14F-4D97-AF65-F5344CB8AC3E}">
        <p14:creationId xmlns:p14="http://schemas.microsoft.com/office/powerpoint/2010/main" val="25959412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B99BB9-C7F6-43B3-A122-46088ABB36FB}" type="slidenum">
              <a:rPr lang="en-US" smtClean="0"/>
              <a:t>2</a:t>
            </a:fld>
            <a:endParaRPr lang="en-US"/>
          </a:p>
        </p:txBody>
      </p:sp>
    </p:spTree>
    <p:extLst>
      <p:ext uri="{BB962C8B-B14F-4D97-AF65-F5344CB8AC3E}">
        <p14:creationId xmlns:p14="http://schemas.microsoft.com/office/powerpoint/2010/main" val="12836053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Who will volunteer to bring us a “Friendly Conversation” topic Thursday?</a:t>
            </a:r>
          </a:p>
        </p:txBody>
      </p:sp>
      <p:sp>
        <p:nvSpPr>
          <p:cNvPr id="4" name="Slide Number Placeholder 3"/>
          <p:cNvSpPr>
            <a:spLocks noGrp="1"/>
          </p:cNvSpPr>
          <p:nvPr>
            <p:ph type="sldNum" sz="quarter" idx="10"/>
          </p:nvPr>
        </p:nvSpPr>
        <p:spPr/>
        <p:txBody>
          <a:bodyPr/>
          <a:lstStyle/>
          <a:p>
            <a:fld id="{5394DE12-7B9B-46AA-AC19-C30A49928B9B}" type="slidenum">
              <a:rPr lang="en-US" smtClean="0"/>
              <a:t>26</a:t>
            </a:fld>
            <a:endParaRPr lang="en-US" dirty="0"/>
          </a:p>
        </p:txBody>
      </p:sp>
    </p:spTree>
    <p:extLst>
      <p:ext uri="{BB962C8B-B14F-4D97-AF65-F5344CB8AC3E}">
        <p14:creationId xmlns:p14="http://schemas.microsoft.com/office/powerpoint/2010/main" val="362396750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Who will volunteer to bring us a “Friendly Conversation” topic Thursday?</a:t>
            </a:r>
          </a:p>
        </p:txBody>
      </p:sp>
      <p:sp>
        <p:nvSpPr>
          <p:cNvPr id="4" name="Slide Number Placeholder 3"/>
          <p:cNvSpPr>
            <a:spLocks noGrp="1"/>
          </p:cNvSpPr>
          <p:nvPr>
            <p:ph type="sldNum" sz="quarter" idx="10"/>
          </p:nvPr>
        </p:nvSpPr>
        <p:spPr/>
        <p:txBody>
          <a:bodyPr/>
          <a:lstStyle/>
          <a:p>
            <a:fld id="{5394DE12-7B9B-46AA-AC19-C30A49928B9B}" type="slidenum">
              <a:rPr lang="en-US" smtClean="0"/>
              <a:t>27</a:t>
            </a:fld>
            <a:endParaRPr lang="en-US" dirty="0"/>
          </a:p>
        </p:txBody>
      </p:sp>
    </p:spTree>
    <p:extLst>
      <p:ext uri="{BB962C8B-B14F-4D97-AF65-F5344CB8AC3E}">
        <p14:creationId xmlns:p14="http://schemas.microsoft.com/office/powerpoint/2010/main" val="344046287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23B99BB9-C7F6-43B3-A122-46088ABB36FB}" type="slidenum">
              <a:rPr lang="en-US" smtClean="0"/>
              <a:t>28</a:t>
            </a:fld>
            <a:endParaRPr lang="en-US"/>
          </a:p>
        </p:txBody>
      </p:sp>
    </p:spTree>
    <p:extLst>
      <p:ext uri="{BB962C8B-B14F-4D97-AF65-F5344CB8AC3E}">
        <p14:creationId xmlns:p14="http://schemas.microsoft.com/office/powerpoint/2010/main" val="1204393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40695" indent="-440695">
              <a:spcBef>
                <a:spcPts val="578"/>
              </a:spcBef>
              <a:buFont typeface="+mj-lt"/>
              <a:buAutoNum type="arabicPeriod"/>
            </a:pPr>
            <a:r>
              <a:rPr lang="en-US" sz="1700" dirty="0"/>
              <a:t>As a </a:t>
            </a:r>
            <a:r>
              <a:rPr lang="en-US" sz="1700" u="sng" dirty="0"/>
              <a:t>Class</a:t>
            </a:r>
            <a:r>
              <a:rPr lang="en-US" sz="1700" dirty="0"/>
              <a:t> commit each </a:t>
            </a:r>
            <a:r>
              <a:rPr lang="en-US" sz="1700" u="sng" dirty="0"/>
              <a:t>Team</a:t>
            </a:r>
            <a:r>
              <a:rPr lang="en-US" sz="1700" dirty="0"/>
              <a:t> to research, discuss, and present at least one of the following topics:</a:t>
            </a:r>
          </a:p>
          <a:p>
            <a:pPr marL="771216" lvl="1" indent="-330521">
              <a:buFont typeface="+mj-lt"/>
              <a:buAutoNum type="alphaLcParenR"/>
            </a:pPr>
            <a:r>
              <a:rPr lang="en-US" sz="1300" dirty="0"/>
              <a:t>Databases on Azure including “Azure tables vs Azure MongoDB vs Azure other DBs”**</a:t>
            </a:r>
          </a:p>
          <a:p>
            <a:pPr marL="771216" lvl="1" indent="-330521">
              <a:buFont typeface="+mj-lt"/>
              <a:buAutoNum type="alphaLcParenR"/>
            </a:pPr>
            <a:r>
              <a:rPr lang="en-US" sz="1300" dirty="0"/>
              <a:t>Cloud/Azure based Authentication/Authorization services and who they could be integrated into a NodeJS based application*</a:t>
            </a:r>
          </a:p>
          <a:p>
            <a:pPr marL="771216" lvl="1" indent="-330521">
              <a:buFont typeface="+mj-lt"/>
              <a:buAutoNum type="alphaLcParenR"/>
            </a:pPr>
            <a:r>
              <a:rPr lang="en-US" sz="1300" dirty="0"/>
              <a:t>JavaScript and NodeJS  with a focus on Azure and including the best Internet based tutorials and/or books on the topic</a:t>
            </a:r>
          </a:p>
          <a:p>
            <a:pPr marL="771216" lvl="1" indent="-330521">
              <a:buFont typeface="+mj-lt"/>
              <a:buAutoNum type="alphaLcParenR"/>
            </a:pPr>
            <a:r>
              <a:rPr lang="en-US" sz="1300" dirty="0"/>
              <a:t>SaaS Frameworks including “MEAN vs LAMP vs Ruby on Rails”</a:t>
            </a:r>
          </a:p>
          <a:p>
            <a:pPr marL="771216" lvl="1" indent="-330521">
              <a:buFont typeface="+mj-lt"/>
              <a:buAutoNum type="alphaLcParenR"/>
            </a:pPr>
            <a:r>
              <a:rPr lang="en-US" sz="1300" dirty="0"/>
              <a:t>Service Oriented Architectures including “Web Services and SOAP/WSAD vs REST vs Sockets”</a:t>
            </a:r>
          </a:p>
          <a:p>
            <a:pPr marL="771216" lvl="1" indent="-330521">
              <a:buFont typeface="+mj-lt"/>
              <a:buAutoNum type="alphaLcParenR"/>
            </a:pPr>
            <a:r>
              <a:rPr lang="en-US" sz="1300" dirty="0"/>
              <a:t>SaaS Client Frameworks including “HTML/JavaScript vs AngularJS vs Angular2 vs React vs others”</a:t>
            </a:r>
          </a:p>
          <a:p>
            <a:pPr marL="771216" lvl="1" indent="-330521">
              <a:buFont typeface="+mj-lt"/>
              <a:buAutoNum type="alphaLcParenR"/>
            </a:pPr>
            <a:r>
              <a:rPr lang="en-US" sz="1300" dirty="0"/>
              <a:t>File Formats including “HTML vs XML vs JSON vs Key/Value Pair Text Files”</a:t>
            </a:r>
          </a:p>
          <a:p>
            <a:endParaRPr lang="en-US" dirty="0"/>
          </a:p>
        </p:txBody>
      </p:sp>
      <p:sp>
        <p:nvSpPr>
          <p:cNvPr id="4" name="Slide Number Placeholder 3"/>
          <p:cNvSpPr>
            <a:spLocks noGrp="1"/>
          </p:cNvSpPr>
          <p:nvPr>
            <p:ph type="sldNum" sz="quarter" idx="10"/>
          </p:nvPr>
        </p:nvSpPr>
        <p:spPr/>
        <p:txBody>
          <a:bodyPr/>
          <a:lstStyle/>
          <a:p>
            <a:fld id="{23B99BB9-C7F6-43B3-A122-46088ABB36FB}" type="slidenum">
              <a:rPr lang="en-US" smtClean="0"/>
              <a:t>29</a:t>
            </a:fld>
            <a:endParaRPr lang="en-US"/>
          </a:p>
        </p:txBody>
      </p:sp>
    </p:spTree>
    <p:extLst>
      <p:ext uri="{BB962C8B-B14F-4D97-AF65-F5344CB8AC3E}">
        <p14:creationId xmlns:p14="http://schemas.microsoft.com/office/powerpoint/2010/main" val="127393573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40695" indent="-440695">
              <a:spcBef>
                <a:spcPts val="578"/>
              </a:spcBef>
              <a:buFont typeface="+mj-lt"/>
              <a:buAutoNum type="arabicPeriod"/>
            </a:pPr>
            <a:r>
              <a:rPr lang="en-US" sz="1700" dirty="0"/>
              <a:t>As a </a:t>
            </a:r>
            <a:r>
              <a:rPr lang="en-US" sz="1700" u="sng" dirty="0"/>
              <a:t>Class</a:t>
            </a:r>
            <a:r>
              <a:rPr lang="en-US" sz="1700" dirty="0"/>
              <a:t> commit each </a:t>
            </a:r>
            <a:r>
              <a:rPr lang="en-US" sz="1700" u="sng" dirty="0"/>
              <a:t>Team</a:t>
            </a:r>
            <a:r>
              <a:rPr lang="en-US" sz="1700" dirty="0"/>
              <a:t> to research, discuss, and present at least one of the following topics:</a:t>
            </a:r>
          </a:p>
          <a:p>
            <a:pPr marL="771216" lvl="1" indent="-330521">
              <a:buFont typeface="+mj-lt"/>
              <a:buAutoNum type="alphaLcParenR"/>
            </a:pPr>
            <a:r>
              <a:rPr lang="en-US" sz="1300" dirty="0"/>
              <a:t>Databases on Azure including “Azure tables vs Azure MongoDB vs Azure other DBs”**</a:t>
            </a:r>
          </a:p>
          <a:p>
            <a:pPr marL="771216" lvl="1" indent="-330521">
              <a:buFont typeface="+mj-lt"/>
              <a:buAutoNum type="alphaLcParenR"/>
            </a:pPr>
            <a:r>
              <a:rPr lang="en-US" sz="1300" dirty="0"/>
              <a:t>Cloud/Azure based Authentication/Authorization services and who they could be integrated into a NodeJS based application*</a:t>
            </a:r>
          </a:p>
          <a:p>
            <a:pPr marL="771216" lvl="1" indent="-330521">
              <a:buFont typeface="+mj-lt"/>
              <a:buAutoNum type="alphaLcParenR"/>
            </a:pPr>
            <a:r>
              <a:rPr lang="en-US" sz="1300" dirty="0"/>
              <a:t>JavaScript and NodeJS  with a focus on Azure and including the best Internet based tutorials and/or books on the topic</a:t>
            </a:r>
          </a:p>
          <a:p>
            <a:pPr marL="771216" lvl="1" indent="-330521">
              <a:buFont typeface="+mj-lt"/>
              <a:buAutoNum type="alphaLcParenR"/>
            </a:pPr>
            <a:r>
              <a:rPr lang="en-US" sz="1300" dirty="0"/>
              <a:t>SaaS Frameworks including “MEAN vs LAMP vs Ruby on Rails”</a:t>
            </a:r>
          </a:p>
          <a:p>
            <a:pPr marL="771216" lvl="1" indent="-330521">
              <a:buFont typeface="+mj-lt"/>
              <a:buAutoNum type="alphaLcParenR"/>
            </a:pPr>
            <a:r>
              <a:rPr lang="en-US" sz="1300" dirty="0"/>
              <a:t>Service Oriented Architectures including “Web Services and SOAP/WSAD vs REST vs Sockets”</a:t>
            </a:r>
          </a:p>
          <a:p>
            <a:pPr marL="771216" lvl="1" indent="-330521">
              <a:buFont typeface="+mj-lt"/>
              <a:buAutoNum type="alphaLcParenR"/>
            </a:pPr>
            <a:r>
              <a:rPr lang="en-US" sz="1300" dirty="0"/>
              <a:t>SaaS Client Frameworks including “HTML/JavaScript vs AngularJS vs Angular2 vs React vs others”</a:t>
            </a:r>
          </a:p>
          <a:p>
            <a:pPr marL="771216" lvl="1" indent="-330521">
              <a:buFont typeface="+mj-lt"/>
              <a:buAutoNum type="alphaLcParenR"/>
            </a:pPr>
            <a:r>
              <a:rPr lang="en-US" sz="1300" dirty="0"/>
              <a:t>File Formats including “HTML vs XML vs JSON vs Key/Value Pair Text Files”</a:t>
            </a:r>
          </a:p>
          <a:p>
            <a:endParaRPr lang="en-US" dirty="0"/>
          </a:p>
        </p:txBody>
      </p:sp>
      <p:sp>
        <p:nvSpPr>
          <p:cNvPr id="4" name="Slide Number Placeholder 3"/>
          <p:cNvSpPr>
            <a:spLocks noGrp="1"/>
          </p:cNvSpPr>
          <p:nvPr>
            <p:ph type="sldNum" sz="quarter" idx="10"/>
          </p:nvPr>
        </p:nvSpPr>
        <p:spPr/>
        <p:txBody>
          <a:bodyPr/>
          <a:lstStyle/>
          <a:p>
            <a:fld id="{23B99BB9-C7F6-43B3-A122-46088ABB36FB}" type="slidenum">
              <a:rPr lang="en-US" smtClean="0"/>
              <a:t>30</a:t>
            </a:fld>
            <a:endParaRPr lang="en-US"/>
          </a:p>
        </p:txBody>
      </p:sp>
    </p:spTree>
    <p:extLst>
      <p:ext uri="{BB962C8B-B14F-4D97-AF65-F5344CB8AC3E}">
        <p14:creationId xmlns:p14="http://schemas.microsoft.com/office/powerpoint/2010/main" val="203033619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RUP… Scrum is only valid for a team of 3-8 (Scaled Agile would be valid but was not presented as an option</a:t>
            </a:r>
          </a:p>
          <a:p>
            <a:r>
              <a:rPr lang="en-US" dirty="0"/>
              <a:t>Verification is accomplished through Unit Testing… Validation is checking that an application fulfills the customer’s expectations</a:t>
            </a:r>
          </a:p>
          <a:p>
            <a:r>
              <a:rPr lang="en-US" dirty="0"/>
              <a:t>Waterfall, Spiral, and RUP are considered Plan-and-document processes</a:t>
            </a:r>
          </a:p>
        </p:txBody>
      </p:sp>
      <p:sp>
        <p:nvSpPr>
          <p:cNvPr id="4" name="Slide Number Placeholder 3"/>
          <p:cNvSpPr>
            <a:spLocks noGrp="1"/>
          </p:cNvSpPr>
          <p:nvPr>
            <p:ph type="sldNum" sz="quarter" idx="10"/>
          </p:nvPr>
        </p:nvSpPr>
        <p:spPr/>
        <p:txBody>
          <a:bodyPr/>
          <a:lstStyle/>
          <a:p>
            <a:fld id="{23B99BB9-C7F6-43B3-A122-46088ABB36FB}" type="slidenum">
              <a:rPr lang="en-US" smtClean="0"/>
              <a:t>31</a:t>
            </a:fld>
            <a:endParaRPr lang="en-US"/>
          </a:p>
        </p:txBody>
      </p:sp>
    </p:spTree>
    <p:extLst>
      <p:ext uri="{BB962C8B-B14F-4D97-AF65-F5344CB8AC3E}">
        <p14:creationId xmlns:p14="http://schemas.microsoft.com/office/powerpoint/2010/main" val="59496354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 we want to “Scrum-</a:t>
            </a:r>
            <a:r>
              <a:rPr lang="en-US" dirty="0" err="1"/>
              <a:t>ify</a:t>
            </a:r>
            <a:r>
              <a:rPr lang="en-US" dirty="0"/>
              <a:t>” ourselves again… possibly with more a focused effort on technical specialization? Or should we keep the teams and team </a:t>
            </a:r>
            <a:r>
              <a:rPr lang="en-US" dirty="0" err="1"/>
              <a:t>nams</a:t>
            </a:r>
            <a:r>
              <a:rPr lang="en-US" dirty="0"/>
              <a:t>?</a:t>
            </a:r>
          </a:p>
          <a:p>
            <a:r>
              <a:rPr lang="en-US" dirty="0"/>
              <a:t>Possible Team Name categories:</a:t>
            </a:r>
          </a:p>
          <a:p>
            <a:pPr marL="165261" indent="-165261">
              <a:buFont typeface="Arial" panose="020B0604020202020204" pitchFamily="34" charset="0"/>
              <a:buChar char="•"/>
            </a:pPr>
            <a:r>
              <a:rPr lang="en-US" dirty="0"/>
              <a:t>Space Shuttles… nobody wanted to be Challenger</a:t>
            </a:r>
          </a:p>
          <a:p>
            <a:pPr marL="165261" indent="-165261">
              <a:buFont typeface="Arial" panose="020B0604020202020204" pitchFamily="34" charset="0"/>
              <a:buChar char="•"/>
            </a:pPr>
            <a:r>
              <a:rPr lang="en-US" dirty="0"/>
              <a:t>World War I battles in Europe… did not go very well</a:t>
            </a:r>
          </a:p>
          <a:p>
            <a:pPr marL="165261" indent="-165261">
              <a:buFont typeface="Arial" panose="020B0604020202020204" pitchFamily="34" charset="0"/>
              <a:buChar char="•"/>
            </a:pPr>
            <a:r>
              <a:rPr lang="en-US" dirty="0"/>
              <a:t>Thoughts?</a:t>
            </a:r>
          </a:p>
          <a:p>
            <a:pPr marL="165261" indent="-165261">
              <a:buFont typeface="Arial" panose="020B0604020202020204" pitchFamily="34" charset="0"/>
              <a:buChar char="•"/>
            </a:pPr>
            <a:endParaRPr lang="en-US" dirty="0"/>
          </a:p>
          <a:p>
            <a:r>
              <a:rPr lang="en-US" dirty="0"/>
              <a:t>Discussion Board items are ALWAYS due by Thursday at 11:59… You should include them in your own or your teams backlog (to-do list)</a:t>
            </a:r>
          </a:p>
          <a:p>
            <a:endParaRPr lang="en-US" dirty="0"/>
          </a:p>
          <a:p>
            <a:r>
              <a:rPr lang="en-US" dirty="0"/>
              <a:t>Excellent link for additional GitHub tutorials:</a:t>
            </a:r>
          </a:p>
          <a:p>
            <a:r>
              <a:rPr lang="en-US" dirty="0"/>
              <a:t>https://www.youtube.com/GitHubGuides</a:t>
            </a:r>
          </a:p>
        </p:txBody>
      </p:sp>
      <p:sp>
        <p:nvSpPr>
          <p:cNvPr id="4" name="Slide Number Placeholder 3"/>
          <p:cNvSpPr>
            <a:spLocks noGrp="1"/>
          </p:cNvSpPr>
          <p:nvPr>
            <p:ph type="sldNum" sz="quarter" idx="10"/>
          </p:nvPr>
        </p:nvSpPr>
        <p:spPr/>
        <p:txBody>
          <a:bodyPr/>
          <a:lstStyle/>
          <a:p>
            <a:fld id="{23B99BB9-C7F6-43B3-A122-46088ABB36FB}" type="slidenum">
              <a:rPr lang="en-US" smtClean="0"/>
              <a:t>32</a:t>
            </a:fld>
            <a:endParaRPr lang="en-US"/>
          </a:p>
        </p:txBody>
      </p:sp>
    </p:spTree>
    <p:extLst>
      <p:ext uri="{BB962C8B-B14F-4D97-AF65-F5344CB8AC3E}">
        <p14:creationId xmlns:p14="http://schemas.microsoft.com/office/powerpoint/2010/main" val="176534862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 we want to “Scrum-</a:t>
            </a:r>
            <a:r>
              <a:rPr lang="en-US" dirty="0" err="1"/>
              <a:t>ify</a:t>
            </a:r>
            <a:r>
              <a:rPr lang="en-US" dirty="0"/>
              <a:t>” ourselves again… possibly with more a focused effort on technical specialization? Or should we keep the teams and team </a:t>
            </a:r>
            <a:r>
              <a:rPr lang="en-US" dirty="0" err="1"/>
              <a:t>nams</a:t>
            </a:r>
            <a:r>
              <a:rPr lang="en-US" dirty="0"/>
              <a:t>?</a:t>
            </a:r>
          </a:p>
          <a:p>
            <a:r>
              <a:rPr lang="en-US" dirty="0"/>
              <a:t>Possible Team Name categories:</a:t>
            </a:r>
          </a:p>
          <a:p>
            <a:pPr marL="165261" indent="-165261">
              <a:buFont typeface="Arial" panose="020B0604020202020204" pitchFamily="34" charset="0"/>
              <a:buChar char="•"/>
            </a:pPr>
            <a:r>
              <a:rPr lang="en-US" dirty="0"/>
              <a:t>Space Shuttles… nobody wanted to be Challenger</a:t>
            </a:r>
          </a:p>
          <a:p>
            <a:pPr marL="165261" indent="-165261">
              <a:buFont typeface="Arial" panose="020B0604020202020204" pitchFamily="34" charset="0"/>
              <a:buChar char="•"/>
            </a:pPr>
            <a:r>
              <a:rPr lang="en-US" dirty="0"/>
              <a:t>World War I battles in Europe… did not go very well</a:t>
            </a:r>
          </a:p>
          <a:p>
            <a:pPr marL="165261" indent="-165261">
              <a:buFont typeface="Arial" panose="020B0604020202020204" pitchFamily="34" charset="0"/>
              <a:buChar char="•"/>
            </a:pPr>
            <a:r>
              <a:rPr lang="en-US" dirty="0"/>
              <a:t>Thoughts?</a:t>
            </a:r>
          </a:p>
          <a:p>
            <a:pPr marL="165261" indent="-165261">
              <a:buFont typeface="Arial" panose="020B0604020202020204" pitchFamily="34" charset="0"/>
              <a:buChar char="•"/>
            </a:pPr>
            <a:endParaRPr lang="en-US" dirty="0"/>
          </a:p>
          <a:p>
            <a:r>
              <a:rPr lang="en-US" dirty="0"/>
              <a:t>Discussion Board items are ALWAYS due by Thursday at 11:59… You should include them in your own or your teams backlog (to-do list)</a:t>
            </a:r>
          </a:p>
          <a:p>
            <a:endParaRPr lang="en-US" dirty="0"/>
          </a:p>
          <a:p>
            <a:r>
              <a:rPr lang="en-US" dirty="0"/>
              <a:t>Excellent link for additional GitHub tutorials:</a:t>
            </a:r>
          </a:p>
          <a:p>
            <a:r>
              <a:rPr lang="en-US" dirty="0"/>
              <a:t>https://www.youtube.com/GitHubGuides</a:t>
            </a:r>
          </a:p>
        </p:txBody>
      </p:sp>
      <p:sp>
        <p:nvSpPr>
          <p:cNvPr id="4" name="Slide Number Placeholder 3"/>
          <p:cNvSpPr>
            <a:spLocks noGrp="1"/>
          </p:cNvSpPr>
          <p:nvPr>
            <p:ph type="sldNum" sz="quarter" idx="10"/>
          </p:nvPr>
        </p:nvSpPr>
        <p:spPr/>
        <p:txBody>
          <a:bodyPr/>
          <a:lstStyle/>
          <a:p>
            <a:fld id="{23B99BB9-C7F6-43B3-A122-46088ABB36FB}" type="slidenum">
              <a:rPr lang="en-US" smtClean="0"/>
              <a:t>33</a:t>
            </a:fld>
            <a:endParaRPr lang="en-US"/>
          </a:p>
        </p:txBody>
      </p:sp>
    </p:spTree>
    <p:extLst>
      <p:ext uri="{BB962C8B-B14F-4D97-AF65-F5344CB8AC3E}">
        <p14:creationId xmlns:p14="http://schemas.microsoft.com/office/powerpoint/2010/main" val="200488571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 we want to “Scrum-</a:t>
            </a:r>
            <a:r>
              <a:rPr lang="en-US" dirty="0" err="1"/>
              <a:t>ify</a:t>
            </a:r>
            <a:r>
              <a:rPr lang="en-US" dirty="0"/>
              <a:t>” ourselves again… possibly with more a focused effort on technical specialization? Or should we keep the teams and team </a:t>
            </a:r>
            <a:r>
              <a:rPr lang="en-US" dirty="0" err="1"/>
              <a:t>nams</a:t>
            </a:r>
            <a:r>
              <a:rPr lang="en-US" dirty="0"/>
              <a:t>?</a:t>
            </a:r>
          </a:p>
          <a:p>
            <a:r>
              <a:rPr lang="en-US" dirty="0"/>
              <a:t>Possible Team Name categories:</a:t>
            </a:r>
          </a:p>
          <a:p>
            <a:pPr marL="165261" indent="-165261">
              <a:buFont typeface="Arial" panose="020B0604020202020204" pitchFamily="34" charset="0"/>
              <a:buChar char="•"/>
            </a:pPr>
            <a:r>
              <a:rPr lang="en-US" dirty="0"/>
              <a:t>Space Shuttles… nobody wanted to be Challenger</a:t>
            </a:r>
          </a:p>
          <a:p>
            <a:pPr marL="165261" indent="-165261">
              <a:buFont typeface="Arial" panose="020B0604020202020204" pitchFamily="34" charset="0"/>
              <a:buChar char="•"/>
            </a:pPr>
            <a:r>
              <a:rPr lang="en-US" dirty="0"/>
              <a:t>World War I battles in Europe… did not go very well</a:t>
            </a:r>
          </a:p>
          <a:p>
            <a:pPr marL="165261" indent="-165261">
              <a:buFont typeface="Arial" panose="020B0604020202020204" pitchFamily="34" charset="0"/>
              <a:buChar char="•"/>
            </a:pPr>
            <a:r>
              <a:rPr lang="en-US" dirty="0"/>
              <a:t>Thoughts?</a:t>
            </a:r>
          </a:p>
          <a:p>
            <a:pPr marL="165261" indent="-165261">
              <a:buFont typeface="Arial" panose="020B0604020202020204" pitchFamily="34" charset="0"/>
              <a:buChar char="•"/>
            </a:pPr>
            <a:endParaRPr lang="en-US" dirty="0"/>
          </a:p>
          <a:p>
            <a:r>
              <a:rPr lang="en-US" dirty="0"/>
              <a:t>Discussion Board items are ALWAYS due by Thursday at 11:59… You should include them in your own or your teams backlog (to-do list)</a:t>
            </a:r>
          </a:p>
          <a:p>
            <a:endParaRPr lang="en-US" dirty="0"/>
          </a:p>
          <a:p>
            <a:r>
              <a:rPr lang="en-US" dirty="0"/>
              <a:t>Excellent link for additional GitHub tutorials:</a:t>
            </a:r>
          </a:p>
          <a:p>
            <a:r>
              <a:rPr lang="en-US" dirty="0"/>
              <a:t>https://www.youtube.com/GitHubGuides</a:t>
            </a:r>
          </a:p>
        </p:txBody>
      </p:sp>
      <p:sp>
        <p:nvSpPr>
          <p:cNvPr id="4" name="Slide Number Placeholder 3"/>
          <p:cNvSpPr>
            <a:spLocks noGrp="1"/>
          </p:cNvSpPr>
          <p:nvPr>
            <p:ph type="sldNum" sz="quarter" idx="10"/>
          </p:nvPr>
        </p:nvSpPr>
        <p:spPr/>
        <p:txBody>
          <a:bodyPr/>
          <a:lstStyle/>
          <a:p>
            <a:fld id="{23B99BB9-C7F6-43B3-A122-46088ABB36FB}" type="slidenum">
              <a:rPr lang="en-US" smtClean="0"/>
              <a:t>34</a:t>
            </a:fld>
            <a:endParaRPr lang="en-US"/>
          </a:p>
        </p:txBody>
      </p:sp>
    </p:spTree>
    <p:extLst>
      <p:ext uri="{BB962C8B-B14F-4D97-AF65-F5344CB8AC3E}">
        <p14:creationId xmlns:p14="http://schemas.microsoft.com/office/powerpoint/2010/main" val="104012120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Development Methodology and Software Development Lifecycle (SDLC) are often used interchangeably. </a:t>
            </a:r>
          </a:p>
          <a:p>
            <a:endParaRPr lang="en-US" sz="1000" dirty="0"/>
          </a:p>
          <a:p>
            <a:r>
              <a:rPr lang="en-US" sz="1000" dirty="0"/>
              <a:t>The Iterative development methodology is not depicted here as even the mainstays and inventors of the Iterative development methodology seem to be moving toward agile. Plus as Waterfall “holdouts” move, they seem to be moving directly toward Agile. Can you start to see my biases?</a:t>
            </a:r>
          </a:p>
          <a:p>
            <a:endParaRPr lang="en-US" sz="1000" dirty="0"/>
          </a:p>
          <a:p>
            <a:r>
              <a:rPr lang="en-US" sz="1000" dirty="0"/>
              <a:t>Development  Methodologies (SDLCs) are a future Bonus Topic. There are several optional slides t the end of this deck. Let me know if you would like to have a more formal overview of the topic as part of this class. I have a passion in this area. </a:t>
            </a:r>
          </a:p>
          <a:p>
            <a:endParaRPr lang="en-US" sz="1000" dirty="0"/>
          </a:p>
          <a:p>
            <a:r>
              <a:rPr lang="en-US" sz="1000" dirty="0"/>
              <a:t>Object oriented-programming concepts/practices evolve and reprioritize depending on the development methodology.</a:t>
            </a:r>
          </a:p>
          <a:p>
            <a:endParaRPr lang="en-US" sz="1000" dirty="0"/>
          </a:p>
          <a:p>
            <a:r>
              <a:rPr lang="en-US" sz="1000" dirty="0"/>
              <a:t>For example, in Waterfall (as well as in Iterative) object-oriented design often play a critical role in the (big upfront) design activities. UML diagrams and project artifacts are often important to the overall project success. (opinion) Practical reality has been that these design artifacts often do not reflect the actual implementation and are rarely maintained or updated.</a:t>
            </a:r>
          </a:p>
          <a:p>
            <a:endParaRPr lang="en-US" sz="1000" dirty="0"/>
          </a:p>
          <a:p>
            <a:r>
              <a:rPr lang="en-US" sz="1000" dirty="0"/>
              <a:t>The Agile practitioners do not reject these design artifacts. However, the focus on shorter time horizons, evolving architecture, and working code changes the value proposition for object-oriented practices to more focus on the build, test, enhance activities. </a:t>
            </a:r>
          </a:p>
        </p:txBody>
      </p:sp>
      <p:sp>
        <p:nvSpPr>
          <p:cNvPr id="4" name="Slide Number Placeholder 3"/>
          <p:cNvSpPr>
            <a:spLocks noGrp="1"/>
          </p:cNvSpPr>
          <p:nvPr>
            <p:ph type="sldNum" sz="quarter" idx="10"/>
          </p:nvPr>
        </p:nvSpPr>
        <p:spPr/>
        <p:txBody>
          <a:bodyPr/>
          <a:lstStyle/>
          <a:p>
            <a:fld id="{2C196F48-5C38-B549-981A-B90D07A4233F}" type="slidenum">
              <a:rPr lang="en-US" smtClean="0"/>
              <a:pPr/>
              <a:t>36</a:t>
            </a:fld>
            <a:endParaRPr lang="en-US" dirty="0"/>
          </a:p>
        </p:txBody>
      </p:sp>
    </p:spTree>
    <p:extLst>
      <p:ext uri="{BB962C8B-B14F-4D97-AF65-F5344CB8AC3E}">
        <p14:creationId xmlns:p14="http://schemas.microsoft.com/office/powerpoint/2010/main" val="32053136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3</a:t>
            </a:fld>
            <a:endParaRPr lang="en-US" dirty="0"/>
          </a:p>
        </p:txBody>
      </p:sp>
    </p:spTree>
    <p:extLst>
      <p:ext uri="{BB962C8B-B14F-4D97-AF65-F5344CB8AC3E}">
        <p14:creationId xmlns:p14="http://schemas.microsoft.com/office/powerpoint/2010/main" val="212007656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views on testing and change management have changed dramatically as organizations have moved from Waterfall to Iterative to Agile development lifecycles. </a:t>
            </a:r>
          </a:p>
          <a:p>
            <a:endParaRPr lang="en-US" dirty="0"/>
          </a:p>
          <a:p>
            <a:r>
              <a:rPr lang="en-US" dirty="0"/>
              <a:t>Successful Agile (and Iterative) Development REQUIRES better application design, development techniques, and testing practices. </a:t>
            </a:r>
          </a:p>
          <a:p>
            <a:endParaRPr lang="en-US" dirty="0"/>
          </a:p>
          <a:p>
            <a:r>
              <a:rPr lang="en-US" dirty="0"/>
              <a:t>Testing and lack of defects are not the end goal. A higher quality more usable more cost effective product is the goal. </a:t>
            </a:r>
          </a:p>
        </p:txBody>
      </p:sp>
      <p:sp>
        <p:nvSpPr>
          <p:cNvPr id="4" name="Slide Number Placeholder 3"/>
          <p:cNvSpPr>
            <a:spLocks noGrp="1"/>
          </p:cNvSpPr>
          <p:nvPr>
            <p:ph type="sldNum" sz="quarter" idx="10"/>
          </p:nvPr>
        </p:nvSpPr>
        <p:spPr/>
        <p:txBody>
          <a:bodyPr/>
          <a:lstStyle/>
          <a:p>
            <a:fld id="{5394DE12-7B9B-46AA-AC19-C30A49928B9B}" type="slidenum">
              <a:rPr lang="en-US" smtClean="0"/>
              <a:t>37</a:t>
            </a:fld>
            <a:endParaRPr lang="en-US"/>
          </a:p>
        </p:txBody>
      </p:sp>
    </p:spTree>
    <p:extLst>
      <p:ext uri="{BB962C8B-B14F-4D97-AF65-F5344CB8AC3E}">
        <p14:creationId xmlns:p14="http://schemas.microsoft.com/office/powerpoint/2010/main" val="100734033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38</a:t>
            </a:fld>
            <a:endParaRPr lang="en-US" dirty="0"/>
          </a:p>
        </p:txBody>
      </p:sp>
    </p:spTree>
    <p:extLst>
      <p:ext uri="{BB962C8B-B14F-4D97-AF65-F5344CB8AC3E}">
        <p14:creationId xmlns:p14="http://schemas.microsoft.com/office/powerpoint/2010/main" val="209881112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39</a:t>
            </a:fld>
            <a:endParaRPr lang="en-US" dirty="0"/>
          </a:p>
        </p:txBody>
      </p:sp>
    </p:spTree>
    <p:extLst>
      <p:ext uri="{BB962C8B-B14F-4D97-AF65-F5344CB8AC3E}">
        <p14:creationId xmlns:p14="http://schemas.microsoft.com/office/powerpoint/2010/main" val="391910559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False positives versus valid defects found. </a:t>
            </a:r>
          </a:p>
          <a:p>
            <a:endParaRPr lang="en-US" dirty="0"/>
          </a:p>
          <a:p>
            <a:r>
              <a:rPr lang="en-US" dirty="0"/>
              <a:t>Manual Testing and Automated Testing can be supportive of each other. </a:t>
            </a:r>
          </a:p>
        </p:txBody>
      </p:sp>
      <p:sp>
        <p:nvSpPr>
          <p:cNvPr id="4" name="Slide Number Placeholder 3"/>
          <p:cNvSpPr>
            <a:spLocks noGrp="1"/>
          </p:cNvSpPr>
          <p:nvPr>
            <p:ph type="sldNum" sz="quarter" idx="10"/>
          </p:nvPr>
        </p:nvSpPr>
        <p:spPr/>
        <p:txBody>
          <a:bodyPr/>
          <a:lstStyle/>
          <a:p>
            <a:fld id="{5394DE12-7B9B-46AA-AC19-C30A49928B9B}" type="slidenum">
              <a:rPr lang="en-US" smtClean="0"/>
              <a:t>40</a:t>
            </a:fld>
            <a:endParaRPr lang="en-US" dirty="0"/>
          </a:p>
        </p:txBody>
      </p:sp>
    </p:spTree>
    <p:extLst>
      <p:ext uri="{BB962C8B-B14F-4D97-AF65-F5344CB8AC3E}">
        <p14:creationId xmlns:p14="http://schemas.microsoft.com/office/powerpoint/2010/main" val="427379394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False positives versus valid defects found. </a:t>
            </a:r>
          </a:p>
          <a:p>
            <a:endParaRPr lang="en-US" dirty="0"/>
          </a:p>
          <a:p>
            <a:r>
              <a:rPr lang="en-US" dirty="0"/>
              <a:t>Manual Testing and Automated Testing can be supportive of each other. </a:t>
            </a:r>
          </a:p>
        </p:txBody>
      </p:sp>
      <p:sp>
        <p:nvSpPr>
          <p:cNvPr id="4" name="Slide Number Placeholder 3"/>
          <p:cNvSpPr>
            <a:spLocks noGrp="1"/>
          </p:cNvSpPr>
          <p:nvPr>
            <p:ph type="sldNum" sz="quarter" idx="10"/>
          </p:nvPr>
        </p:nvSpPr>
        <p:spPr/>
        <p:txBody>
          <a:bodyPr/>
          <a:lstStyle/>
          <a:p>
            <a:fld id="{5394DE12-7B9B-46AA-AC19-C30A49928B9B}" type="slidenum">
              <a:rPr lang="en-US" smtClean="0"/>
              <a:t>41</a:t>
            </a:fld>
            <a:endParaRPr lang="en-US" dirty="0"/>
          </a:p>
        </p:txBody>
      </p:sp>
    </p:spTree>
    <p:extLst>
      <p:ext uri="{BB962C8B-B14F-4D97-AF65-F5344CB8AC3E}">
        <p14:creationId xmlns:p14="http://schemas.microsoft.com/office/powerpoint/2010/main" val="34215537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620577"/>
            <a:ext cx="5852160" cy="3851830"/>
          </a:xfrm>
        </p:spPr>
        <p:txBody>
          <a:bodyPr/>
          <a:lstStyle/>
          <a:p>
            <a:r>
              <a:rPr lang="en-US" sz="1000" dirty="0"/>
              <a:t>@Test	</a:t>
            </a:r>
          </a:p>
          <a:p>
            <a:r>
              <a:rPr lang="en-US" sz="1000" dirty="0"/>
              <a:t>identifies the method as a test method (remember, method and function are synonyms)</a:t>
            </a:r>
          </a:p>
          <a:p>
            <a:endParaRPr lang="en-US" sz="1000" dirty="0"/>
          </a:p>
          <a:p>
            <a:r>
              <a:rPr lang="en-US" sz="1000" dirty="0"/>
              <a:t>@Test(expected = </a:t>
            </a:r>
            <a:r>
              <a:rPr lang="en-US" sz="1000" dirty="0" err="1"/>
              <a:t>Exception.class</a:t>
            </a:r>
            <a:r>
              <a:rPr lang="en-US" sz="1000" dirty="0"/>
              <a:t>)</a:t>
            </a:r>
          </a:p>
          <a:p>
            <a:r>
              <a:rPr lang="en-US" sz="1000" dirty="0"/>
              <a:t>fails if the method does not throw the named exception</a:t>
            </a:r>
          </a:p>
          <a:p>
            <a:endParaRPr lang="en-US" sz="1000" dirty="0"/>
          </a:p>
          <a:p>
            <a:r>
              <a:rPr lang="en-US" sz="1000" dirty="0"/>
              <a:t>@Test(timeout=100)</a:t>
            </a:r>
          </a:p>
          <a:p>
            <a:r>
              <a:rPr lang="en-US" sz="1000" dirty="0"/>
              <a:t>fails if the method takes longer than 100 milliseconds</a:t>
            </a:r>
          </a:p>
          <a:p>
            <a:endParaRPr lang="en-US" sz="1000" dirty="0"/>
          </a:p>
          <a:p>
            <a:r>
              <a:rPr lang="en-US" sz="1000" dirty="0"/>
              <a:t>@Before</a:t>
            </a:r>
          </a:p>
          <a:p>
            <a:r>
              <a:rPr lang="en-US" sz="1000" dirty="0"/>
              <a:t>public void method()</a:t>
            </a:r>
          </a:p>
          <a:p>
            <a:r>
              <a:rPr lang="en-US" sz="1000" dirty="0"/>
              <a:t>This method is executed before each test. It is used to prepare the test environment.</a:t>
            </a:r>
          </a:p>
          <a:p>
            <a:endParaRPr lang="en-US" sz="1000" dirty="0"/>
          </a:p>
          <a:p>
            <a:r>
              <a:rPr lang="en-US" sz="1000" dirty="0"/>
              <a:t>@After</a:t>
            </a:r>
          </a:p>
          <a:p>
            <a:r>
              <a:rPr lang="en-US" sz="1000" dirty="0"/>
              <a:t>public void method()</a:t>
            </a:r>
          </a:p>
          <a:p>
            <a:r>
              <a:rPr lang="en-US" sz="1000" dirty="0"/>
              <a:t>This method is executed after each test. It is used to clean up the test environment, including cleaning up expensive memory structures.</a:t>
            </a:r>
          </a:p>
          <a:p>
            <a:endParaRPr lang="en-US" sz="1000" dirty="0"/>
          </a:p>
          <a:p>
            <a:r>
              <a:rPr lang="en-US" sz="1000" dirty="0"/>
              <a:t>@</a:t>
            </a:r>
            <a:r>
              <a:rPr lang="en-US" sz="1000" dirty="0" err="1"/>
              <a:t>BeforeClass</a:t>
            </a:r>
            <a:endParaRPr lang="en-US" sz="1000" dirty="0"/>
          </a:p>
          <a:p>
            <a:r>
              <a:rPr lang="en-US" sz="1000" dirty="0"/>
              <a:t>public static void method()</a:t>
            </a:r>
          </a:p>
          <a:p>
            <a:r>
              <a:rPr lang="en-US" sz="1000" dirty="0"/>
              <a:t>This method is executed once, before any test is done. It is used to do time-intensive tasks before any test is done.</a:t>
            </a:r>
          </a:p>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42</a:t>
            </a:fld>
            <a:endParaRPr lang="en-US" dirty="0"/>
          </a:p>
        </p:txBody>
      </p:sp>
    </p:spTree>
    <p:extLst>
      <p:ext uri="{BB962C8B-B14F-4D97-AF65-F5344CB8AC3E}">
        <p14:creationId xmlns:p14="http://schemas.microsoft.com/office/powerpoint/2010/main" val="226635347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Utilizing an Agile Software Development Lifecycle forces an application’s (or system’s) architecture to demonstrate validity much much earlier. Failing sooner can save a massive amount of money.</a:t>
            </a:r>
          </a:p>
        </p:txBody>
      </p:sp>
      <p:sp>
        <p:nvSpPr>
          <p:cNvPr id="4" name="Slide Number Placeholder 3"/>
          <p:cNvSpPr>
            <a:spLocks noGrp="1"/>
          </p:cNvSpPr>
          <p:nvPr>
            <p:ph type="sldNum" sz="quarter" idx="10"/>
          </p:nvPr>
        </p:nvSpPr>
        <p:spPr/>
        <p:txBody>
          <a:bodyPr/>
          <a:lstStyle/>
          <a:p>
            <a:fld id="{5394DE12-7B9B-46AA-AC19-C30A49928B9B}" type="slidenum">
              <a:rPr lang="en-US" smtClean="0"/>
              <a:t>43</a:t>
            </a:fld>
            <a:endParaRPr lang="en-US" dirty="0"/>
          </a:p>
        </p:txBody>
      </p:sp>
    </p:spTree>
    <p:extLst>
      <p:ext uri="{BB962C8B-B14F-4D97-AF65-F5344CB8AC3E}">
        <p14:creationId xmlns:p14="http://schemas.microsoft.com/office/powerpoint/2010/main" val="13672730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44</a:t>
            </a:fld>
            <a:endParaRPr lang="en-US" dirty="0"/>
          </a:p>
        </p:txBody>
      </p:sp>
    </p:spTree>
    <p:extLst>
      <p:ext uri="{BB962C8B-B14F-4D97-AF65-F5344CB8AC3E}">
        <p14:creationId xmlns:p14="http://schemas.microsoft.com/office/powerpoint/2010/main" val="160942984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Discuss Functional vs. Non-functional</a:t>
            </a:r>
          </a:p>
          <a:p>
            <a:r>
              <a:rPr lang="en-US" dirty="0"/>
              <a:t>External vs Internal </a:t>
            </a:r>
          </a:p>
          <a:p>
            <a:r>
              <a:rPr lang="en-US" dirty="0"/>
              <a:t>Technical Debt</a:t>
            </a:r>
          </a:p>
          <a:p>
            <a:endParaRPr lang="en-US" dirty="0"/>
          </a:p>
          <a:p>
            <a:r>
              <a:rPr lang="en-US" dirty="0"/>
              <a:t>Metrics</a:t>
            </a:r>
          </a:p>
          <a:p>
            <a:endParaRPr lang="en-US" dirty="0"/>
          </a:p>
          <a:p>
            <a:r>
              <a:rPr lang="en-US" dirty="0"/>
              <a:t>Because if you don’t invest in non-functional quality attributes, you will not be able to deliver your functional quality attributes effectively going forward. </a:t>
            </a:r>
          </a:p>
          <a:p>
            <a:endParaRPr lang="en-US" dirty="0"/>
          </a:p>
          <a:p>
            <a:r>
              <a:rPr lang="en-US" sz="1200" b="0" i="0" kern="1200" dirty="0">
                <a:solidFill>
                  <a:schemeClr val="tx1"/>
                </a:solidFill>
                <a:effectLst/>
                <a:latin typeface="+mn-lt"/>
                <a:ea typeface="+mn-ea"/>
                <a:cs typeface="+mn-cs"/>
              </a:rPr>
              <a:t>Simple and computable</a:t>
            </a:r>
          </a:p>
          <a:p>
            <a:r>
              <a:rPr lang="en-US" sz="1200" b="0" i="0" kern="1200" dirty="0">
                <a:solidFill>
                  <a:schemeClr val="tx1"/>
                </a:solidFill>
                <a:effectLst/>
                <a:latin typeface="+mn-lt"/>
                <a:ea typeface="+mn-ea"/>
                <a:cs typeface="+mn-cs"/>
              </a:rPr>
              <a:t>Consistent and unambiguous (objective)</a:t>
            </a:r>
          </a:p>
          <a:p>
            <a:r>
              <a:rPr lang="en-US" sz="1200" b="0" i="0" kern="1200" dirty="0">
                <a:solidFill>
                  <a:schemeClr val="tx1"/>
                </a:solidFill>
                <a:effectLst/>
                <a:latin typeface="+mn-lt"/>
                <a:ea typeface="+mn-ea"/>
                <a:cs typeface="+mn-cs"/>
              </a:rPr>
              <a:t>Use consistent units of measurement</a:t>
            </a:r>
          </a:p>
          <a:p>
            <a:r>
              <a:rPr lang="en-US" sz="1200" b="0" i="0" kern="1200" dirty="0">
                <a:solidFill>
                  <a:schemeClr val="tx1"/>
                </a:solidFill>
                <a:effectLst/>
                <a:latin typeface="+mn-lt"/>
                <a:ea typeface="+mn-ea"/>
                <a:cs typeface="+mn-cs"/>
              </a:rPr>
              <a:t>Independent of programming languages</a:t>
            </a:r>
          </a:p>
          <a:p>
            <a:r>
              <a:rPr lang="en-US" sz="1200" b="0" i="0" kern="1200" dirty="0">
                <a:solidFill>
                  <a:schemeClr val="tx1"/>
                </a:solidFill>
                <a:effectLst/>
                <a:latin typeface="+mn-lt"/>
                <a:ea typeface="+mn-ea"/>
                <a:cs typeface="+mn-cs"/>
              </a:rPr>
              <a:t>Easy to calibrate and adaptable</a:t>
            </a:r>
          </a:p>
          <a:p>
            <a:r>
              <a:rPr lang="en-US" sz="1200" b="0" i="0" kern="1200" dirty="0">
                <a:solidFill>
                  <a:schemeClr val="tx1"/>
                </a:solidFill>
                <a:effectLst/>
                <a:latin typeface="+mn-lt"/>
                <a:ea typeface="+mn-ea"/>
                <a:cs typeface="+mn-cs"/>
              </a:rPr>
              <a:t>Easy and cost-effective to obtain</a:t>
            </a:r>
          </a:p>
          <a:p>
            <a:r>
              <a:rPr lang="en-US" sz="1200" b="0" i="0" kern="1200" dirty="0">
                <a:solidFill>
                  <a:schemeClr val="tx1"/>
                </a:solidFill>
                <a:effectLst/>
                <a:latin typeface="+mn-lt"/>
                <a:ea typeface="+mn-ea"/>
                <a:cs typeface="+mn-cs"/>
              </a:rPr>
              <a:t>Able to be validated for accuracy and reliability</a:t>
            </a:r>
          </a:p>
          <a:p>
            <a:r>
              <a:rPr lang="en-US" sz="1200" b="0" i="0" kern="1200" dirty="0">
                <a:solidFill>
                  <a:schemeClr val="tx1"/>
                </a:solidFill>
                <a:effectLst/>
                <a:latin typeface="+mn-lt"/>
                <a:ea typeface="+mn-ea"/>
                <a:cs typeface="+mn-cs"/>
              </a:rPr>
              <a:t>Relevant to the development of high-quality software products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Link </a:t>
            </a:r>
            <a:r>
              <a:rPr lang="en-US" sz="1200" b="1" i="0" kern="1200" dirty="0">
                <a:solidFill>
                  <a:schemeClr val="tx1"/>
                </a:solidFill>
                <a:effectLst/>
                <a:latin typeface="+mn-lt"/>
                <a:ea typeface="+mn-ea"/>
                <a:cs typeface="+mn-cs"/>
              </a:rPr>
              <a:t>software metrics</a:t>
            </a:r>
            <a:r>
              <a:rPr lang="en-US" sz="1200" b="0" i="0" kern="1200" dirty="0">
                <a:solidFill>
                  <a:schemeClr val="tx1"/>
                </a:solidFill>
                <a:effectLst/>
                <a:latin typeface="+mn-lt"/>
                <a:ea typeface="+mn-ea"/>
                <a:cs typeface="+mn-cs"/>
              </a:rPr>
              <a:t> to goals. Often sets of </a:t>
            </a:r>
            <a:r>
              <a:rPr lang="en-US" sz="1200" b="1" i="0" kern="1200" dirty="0">
                <a:solidFill>
                  <a:schemeClr val="tx1"/>
                </a:solidFill>
                <a:effectLst/>
                <a:latin typeface="+mn-lt"/>
                <a:ea typeface="+mn-ea"/>
                <a:cs typeface="+mn-cs"/>
              </a:rPr>
              <a:t>software metrics</a:t>
            </a:r>
            <a:r>
              <a:rPr lang="en-US" sz="1200" b="0" i="0" kern="1200" dirty="0">
                <a:solidFill>
                  <a:schemeClr val="tx1"/>
                </a:solidFill>
                <a:effectLst/>
                <a:latin typeface="+mn-lt"/>
                <a:ea typeface="+mn-ea"/>
                <a:cs typeface="+mn-cs"/>
              </a:rPr>
              <a:t> are communicated to </a:t>
            </a:r>
            <a:r>
              <a:rPr lang="en-US" sz="1200" b="1" i="0" kern="1200" dirty="0">
                <a:solidFill>
                  <a:schemeClr val="tx1"/>
                </a:solidFill>
                <a:effectLst/>
                <a:latin typeface="+mn-lt"/>
                <a:ea typeface="+mn-ea"/>
                <a:cs typeface="+mn-cs"/>
              </a:rPr>
              <a:t>software</a:t>
            </a:r>
            <a:r>
              <a:rPr lang="en-US" sz="1200" b="0" i="0" kern="1200" dirty="0">
                <a:solidFill>
                  <a:schemeClr val="tx1"/>
                </a:solidFill>
                <a:effectLst/>
                <a:latin typeface="+mn-lt"/>
                <a:ea typeface="+mn-ea"/>
                <a:cs typeface="+mn-cs"/>
              </a:rPr>
              <a:t> development teams as goals. ...</a:t>
            </a:r>
          </a:p>
          <a:p>
            <a:r>
              <a:rPr lang="en-US" sz="1200" b="0" i="0" kern="1200" dirty="0">
                <a:solidFill>
                  <a:schemeClr val="tx1"/>
                </a:solidFill>
                <a:effectLst/>
                <a:latin typeface="+mn-lt"/>
                <a:ea typeface="+mn-ea"/>
                <a:cs typeface="+mn-cs"/>
              </a:rPr>
              <a:t>Track trends, not numbers. ...</a:t>
            </a:r>
          </a:p>
          <a:p>
            <a:r>
              <a:rPr lang="en-US" sz="1200" b="0" i="0" kern="1200" dirty="0">
                <a:solidFill>
                  <a:schemeClr val="tx1"/>
                </a:solidFill>
                <a:effectLst/>
                <a:latin typeface="+mn-lt"/>
                <a:ea typeface="+mn-ea"/>
                <a:cs typeface="+mn-cs"/>
              </a:rPr>
              <a:t>Set shorter measurement periods. ...</a:t>
            </a:r>
          </a:p>
          <a:p>
            <a:r>
              <a:rPr lang="en-US" sz="1200" b="0" i="0" kern="1200" dirty="0">
                <a:solidFill>
                  <a:schemeClr val="tx1"/>
                </a:solidFill>
                <a:effectLst/>
                <a:latin typeface="+mn-lt"/>
                <a:ea typeface="+mn-ea"/>
                <a:cs typeface="+mn-cs"/>
              </a:rPr>
              <a:t>Stop using </a:t>
            </a:r>
            <a:r>
              <a:rPr lang="en-US" sz="1200" b="1" i="0" kern="1200" dirty="0">
                <a:solidFill>
                  <a:schemeClr val="tx1"/>
                </a:solidFill>
                <a:effectLst/>
                <a:latin typeface="+mn-lt"/>
                <a:ea typeface="+mn-ea"/>
                <a:cs typeface="+mn-cs"/>
              </a:rPr>
              <a:t>software metrics</a:t>
            </a:r>
            <a:r>
              <a:rPr lang="en-US" sz="1200" b="0" i="0" kern="1200" dirty="0">
                <a:solidFill>
                  <a:schemeClr val="tx1"/>
                </a:solidFill>
                <a:effectLst/>
                <a:latin typeface="+mn-lt"/>
                <a:ea typeface="+mn-ea"/>
                <a:cs typeface="+mn-cs"/>
              </a:rPr>
              <a:t> that do not lead to change.</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Formal code metrics</a:t>
            </a:r>
            <a:r>
              <a:rPr lang="en-US" sz="1200" b="0" i="0" kern="1200" dirty="0">
                <a:solidFill>
                  <a:schemeClr val="tx1"/>
                </a:solidFill>
                <a:effectLst/>
                <a:latin typeface="+mn-lt"/>
                <a:ea typeface="+mn-ea"/>
                <a:cs typeface="+mn-cs"/>
              </a:rPr>
              <a:t>—Such as Lines of Code (LOC), code complexity, Instruction Path Length, etc. In modern development environments, these are considered less useful.</a:t>
            </a:r>
          </a:p>
          <a:p>
            <a:r>
              <a:rPr lang="en-US" sz="1200" b="1" i="0" kern="1200" dirty="0">
                <a:solidFill>
                  <a:schemeClr val="tx1"/>
                </a:solidFill>
                <a:effectLst/>
                <a:latin typeface="+mn-lt"/>
                <a:ea typeface="+mn-ea"/>
                <a:cs typeface="+mn-cs"/>
              </a:rPr>
              <a:t>Developer productivity metrics</a:t>
            </a:r>
            <a:r>
              <a:rPr lang="en-US" sz="1200" b="0" i="0" kern="1200" dirty="0">
                <a:solidFill>
                  <a:schemeClr val="tx1"/>
                </a:solidFill>
                <a:effectLst/>
                <a:latin typeface="+mn-lt"/>
                <a:ea typeface="+mn-ea"/>
                <a:cs typeface="+mn-cs"/>
              </a:rPr>
              <a:t>—Such as active days, assignment scope, efficiency and code churn. These metrics can help you understand how much time and work developers are investing in a software project.</a:t>
            </a:r>
          </a:p>
          <a:p>
            <a:r>
              <a:rPr lang="en-US" sz="1200" b="1" i="0" u="none" strike="noStrike" kern="1200" dirty="0">
                <a:solidFill>
                  <a:schemeClr val="tx1"/>
                </a:solidFill>
                <a:effectLst/>
                <a:latin typeface="+mn-lt"/>
                <a:ea typeface="+mn-ea"/>
                <a:cs typeface="+mn-cs"/>
                <a:hlinkClick r:id="rId3"/>
              </a:rPr>
              <a:t>Agile process metrics</a:t>
            </a:r>
            <a:r>
              <a:rPr lang="en-US" sz="1200" b="0" i="0" kern="1200" dirty="0">
                <a:solidFill>
                  <a:schemeClr val="tx1"/>
                </a:solidFill>
                <a:effectLst/>
                <a:latin typeface="+mn-lt"/>
                <a:ea typeface="+mn-ea"/>
                <a:cs typeface="+mn-cs"/>
              </a:rPr>
              <a:t>—Such as lead time, cycle time and velocity. They measure the progress of a dev team in producing working, shipping-quality software features.</a:t>
            </a:r>
          </a:p>
          <a:p>
            <a:r>
              <a:rPr lang="en-US" sz="1200" b="1" i="0" kern="1200" dirty="0">
                <a:solidFill>
                  <a:schemeClr val="tx1"/>
                </a:solidFill>
                <a:effectLst/>
                <a:latin typeface="+mn-lt"/>
                <a:ea typeface="+mn-ea"/>
                <a:cs typeface="+mn-cs"/>
              </a:rPr>
              <a:t>Operational metrics</a:t>
            </a:r>
            <a:r>
              <a:rPr lang="en-US" sz="1200" b="0" i="0" kern="1200" dirty="0">
                <a:solidFill>
                  <a:schemeClr val="tx1"/>
                </a:solidFill>
                <a:effectLst/>
                <a:latin typeface="+mn-lt"/>
                <a:ea typeface="+mn-ea"/>
                <a:cs typeface="+mn-cs"/>
              </a:rPr>
              <a:t>—Such as Mean Time Between Failures (MTBF) and Mean Time to Recover (MTTR). This checks how software is running in production and how effective operations staff are at maintaining it.</a:t>
            </a:r>
          </a:p>
          <a:p>
            <a:r>
              <a:rPr lang="en-US" sz="1200" b="1" i="0" u="none" strike="noStrike" kern="1200" dirty="0">
                <a:solidFill>
                  <a:schemeClr val="tx1"/>
                </a:solidFill>
                <a:effectLst/>
                <a:latin typeface="+mn-lt"/>
                <a:ea typeface="+mn-ea"/>
                <a:cs typeface="+mn-cs"/>
                <a:hlinkClick r:id="rId4"/>
              </a:rPr>
              <a:t>Test metrics</a:t>
            </a:r>
            <a:r>
              <a:rPr lang="en-US" sz="1200" b="0" i="0" kern="1200" dirty="0">
                <a:solidFill>
                  <a:schemeClr val="tx1"/>
                </a:solidFill>
                <a:effectLst/>
                <a:latin typeface="+mn-lt"/>
                <a:ea typeface="+mn-ea"/>
                <a:cs typeface="+mn-cs"/>
              </a:rPr>
              <a:t>—Such as code coverage, percent of automated tests, and defects in production. This measures how comprehensively a system is tested, which should be correlated with software quality.</a:t>
            </a:r>
          </a:p>
          <a:p>
            <a:r>
              <a:rPr lang="en-US" sz="1200" b="1" i="0" kern="1200" dirty="0">
                <a:solidFill>
                  <a:schemeClr val="tx1"/>
                </a:solidFill>
                <a:effectLst/>
                <a:latin typeface="+mn-lt"/>
                <a:ea typeface="+mn-ea"/>
                <a:cs typeface="+mn-cs"/>
              </a:rPr>
              <a:t>Customer satisfaction</a:t>
            </a:r>
            <a:r>
              <a:rPr lang="en-US" sz="1200" b="0" i="0" kern="1200" dirty="0">
                <a:solidFill>
                  <a:schemeClr val="tx1"/>
                </a:solidFill>
                <a:effectLst/>
                <a:latin typeface="+mn-lt"/>
                <a:ea typeface="+mn-ea"/>
                <a:cs typeface="+mn-cs"/>
              </a:rPr>
              <a:t>—Such as Net Promoter Score (NPS), Customer Effort Score (CES) and Customer Satisfaction Score (CSAT). The ultimate measurement of how customers experience the software and their interaction with the software vendor.</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35A4D32B-0177-4B34-AE20-6C72705619FE}" type="slidenum">
              <a:rPr lang="en-US" smtClean="0"/>
              <a:t>45</a:t>
            </a:fld>
            <a:endParaRPr lang="en-US"/>
          </a:p>
        </p:txBody>
      </p:sp>
    </p:spTree>
    <p:extLst>
      <p:ext uri="{BB962C8B-B14F-4D97-AF65-F5344CB8AC3E}">
        <p14:creationId xmlns:p14="http://schemas.microsoft.com/office/powerpoint/2010/main" val="176943622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46</a:t>
            </a:fld>
            <a:endParaRPr lang="en-US" dirty="0"/>
          </a:p>
        </p:txBody>
      </p:sp>
    </p:spTree>
    <p:extLst>
      <p:ext uri="{BB962C8B-B14F-4D97-AF65-F5344CB8AC3E}">
        <p14:creationId xmlns:p14="http://schemas.microsoft.com/office/powerpoint/2010/main" val="39705938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B99BB9-C7F6-43B3-A122-46088ABB36FB}" type="slidenum">
              <a:rPr lang="en-US" smtClean="0"/>
              <a:t>4</a:t>
            </a:fld>
            <a:endParaRPr lang="en-US"/>
          </a:p>
        </p:txBody>
      </p:sp>
    </p:spTree>
    <p:extLst>
      <p:ext uri="{BB962C8B-B14F-4D97-AF65-F5344CB8AC3E}">
        <p14:creationId xmlns:p14="http://schemas.microsoft.com/office/powerpoint/2010/main" val="236371434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47</a:t>
            </a:fld>
            <a:endParaRPr lang="en-US" dirty="0"/>
          </a:p>
        </p:txBody>
      </p:sp>
    </p:spTree>
    <p:extLst>
      <p:ext uri="{BB962C8B-B14F-4D97-AF65-F5344CB8AC3E}">
        <p14:creationId xmlns:p14="http://schemas.microsoft.com/office/powerpoint/2010/main" val="394465594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48</a:t>
            </a:fld>
            <a:endParaRPr lang="en-US" dirty="0"/>
          </a:p>
        </p:txBody>
      </p:sp>
    </p:spTree>
    <p:extLst>
      <p:ext uri="{BB962C8B-B14F-4D97-AF65-F5344CB8AC3E}">
        <p14:creationId xmlns:p14="http://schemas.microsoft.com/office/powerpoint/2010/main" val="167512154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49</a:t>
            </a:fld>
            <a:endParaRPr lang="en-US" dirty="0"/>
          </a:p>
        </p:txBody>
      </p:sp>
    </p:spTree>
    <p:extLst>
      <p:ext uri="{BB962C8B-B14F-4D97-AF65-F5344CB8AC3E}">
        <p14:creationId xmlns:p14="http://schemas.microsoft.com/office/powerpoint/2010/main" val="233436761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References:</a:t>
            </a:r>
          </a:p>
          <a:p>
            <a:r>
              <a:rPr lang="en-US" sz="1000" dirty="0"/>
              <a:t>https://www.ibm.com/developerworks/library/d-estimation-agile-or-conventional-trs/index.html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t>https://tcagley.wordpress.com/2013/11/06/questions-i-am-frequently-asked-what-is-the-difference-between-story-points-and-function-points/</a:t>
            </a:r>
          </a:p>
          <a:p>
            <a:r>
              <a:rPr lang="en-US" sz="1000" dirty="0"/>
              <a:t>https://tcagley.wordpress.com/2013/11/05/questions-i-am-frequently-asked-what-is-a-function-point/</a:t>
            </a:r>
          </a:p>
          <a:p>
            <a:endParaRPr lang="en-US" sz="1000" dirty="0"/>
          </a:p>
          <a:p>
            <a:r>
              <a:rPr lang="en-US" sz="1000" dirty="0"/>
              <a:t>https://en.wikipedia.org/wiki/Planning_poker</a:t>
            </a:r>
          </a:p>
        </p:txBody>
      </p:sp>
      <p:sp>
        <p:nvSpPr>
          <p:cNvPr id="4" name="Slide Number Placeholder 3"/>
          <p:cNvSpPr>
            <a:spLocks noGrp="1"/>
          </p:cNvSpPr>
          <p:nvPr>
            <p:ph type="sldNum" sz="quarter" idx="10"/>
          </p:nvPr>
        </p:nvSpPr>
        <p:spPr/>
        <p:txBody>
          <a:bodyPr/>
          <a:lstStyle/>
          <a:p>
            <a:fld id="{5394DE12-7B9B-46AA-AC19-C30A49928B9B}" type="slidenum">
              <a:rPr lang="en-US" smtClean="0"/>
              <a:t>50</a:t>
            </a:fld>
            <a:endParaRPr lang="en-US" dirty="0"/>
          </a:p>
        </p:txBody>
      </p:sp>
    </p:spTree>
    <p:extLst>
      <p:ext uri="{BB962C8B-B14F-4D97-AF65-F5344CB8AC3E}">
        <p14:creationId xmlns:p14="http://schemas.microsoft.com/office/powerpoint/2010/main" val="35727260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On-Time and On-Budget and Change Requests</a:t>
            </a:r>
          </a:p>
          <a:p>
            <a:r>
              <a:rPr lang="en-US" dirty="0"/>
              <a:t>Business Partner Satisfaction Game-ability… India experience</a:t>
            </a:r>
          </a:p>
          <a:p>
            <a:endParaRPr lang="en-US" dirty="0"/>
          </a:p>
        </p:txBody>
      </p:sp>
      <p:sp>
        <p:nvSpPr>
          <p:cNvPr id="4" name="Slide Number Placeholder 3"/>
          <p:cNvSpPr>
            <a:spLocks noGrp="1"/>
          </p:cNvSpPr>
          <p:nvPr>
            <p:ph type="sldNum" sz="quarter" idx="5"/>
          </p:nvPr>
        </p:nvSpPr>
        <p:spPr/>
        <p:txBody>
          <a:bodyPr/>
          <a:lstStyle/>
          <a:p>
            <a:fld id="{35A4D32B-0177-4B34-AE20-6C72705619FE}" type="slidenum">
              <a:rPr lang="en-US" smtClean="0"/>
              <a:t>52</a:t>
            </a:fld>
            <a:endParaRPr lang="en-US"/>
          </a:p>
        </p:txBody>
      </p:sp>
    </p:spTree>
    <p:extLst>
      <p:ext uri="{BB962C8B-B14F-4D97-AF65-F5344CB8AC3E}">
        <p14:creationId xmlns:p14="http://schemas.microsoft.com/office/powerpoint/2010/main" val="110898969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Utilizing an Agile Software Development Lifecycle forces a application’s (or system’s) architecture to demonstrate validity much much earlier. Failing sooner can save a massive amount of money.</a:t>
            </a:r>
          </a:p>
        </p:txBody>
      </p:sp>
      <p:sp>
        <p:nvSpPr>
          <p:cNvPr id="4" name="Slide Number Placeholder 3"/>
          <p:cNvSpPr>
            <a:spLocks noGrp="1"/>
          </p:cNvSpPr>
          <p:nvPr>
            <p:ph type="sldNum" sz="quarter" idx="10"/>
          </p:nvPr>
        </p:nvSpPr>
        <p:spPr/>
        <p:txBody>
          <a:bodyPr/>
          <a:lstStyle/>
          <a:p>
            <a:fld id="{5394DE12-7B9B-46AA-AC19-C30A49928B9B}" type="slidenum">
              <a:rPr lang="en-US" smtClean="0"/>
              <a:t>53</a:t>
            </a:fld>
            <a:endParaRPr lang="en-US" dirty="0"/>
          </a:p>
        </p:txBody>
      </p:sp>
    </p:spTree>
    <p:extLst>
      <p:ext uri="{BB962C8B-B14F-4D97-AF65-F5344CB8AC3E}">
        <p14:creationId xmlns:p14="http://schemas.microsoft.com/office/powerpoint/2010/main" val="233010148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Utilizing an Agile Software Development Lifecycle forces a application’s (or system’s) architecture to demonstrate validity much much earlier. Failing sooner can save a massive amount of money.</a:t>
            </a:r>
          </a:p>
        </p:txBody>
      </p:sp>
      <p:sp>
        <p:nvSpPr>
          <p:cNvPr id="4" name="Slide Number Placeholder 3"/>
          <p:cNvSpPr>
            <a:spLocks noGrp="1"/>
          </p:cNvSpPr>
          <p:nvPr>
            <p:ph type="sldNum" sz="quarter" idx="10"/>
          </p:nvPr>
        </p:nvSpPr>
        <p:spPr/>
        <p:txBody>
          <a:bodyPr/>
          <a:lstStyle/>
          <a:p>
            <a:fld id="{5394DE12-7B9B-46AA-AC19-C30A49928B9B}" type="slidenum">
              <a:rPr lang="en-US" smtClean="0"/>
              <a:t>54</a:t>
            </a:fld>
            <a:endParaRPr lang="en-US" dirty="0"/>
          </a:p>
        </p:txBody>
      </p:sp>
    </p:spTree>
    <p:extLst>
      <p:ext uri="{BB962C8B-B14F-4D97-AF65-F5344CB8AC3E}">
        <p14:creationId xmlns:p14="http://schemas.microsoft.com/office/powerpoint/2010/main" val="235233121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Eric’s View</a:t>
            </a:r>
          </a:p>
        </p:txBody>
      </p:sp>
      <p:sp>
        <p:nvSpPr>
          <p:cNvPr id="4" name="Slide Number Placeholder 3"/>
          <p:cNvSpPr>
            <a:spLocks noGrp="1"/>
          </p:cNvSpPr>
          <p:nvPr>
            <p:ph type="sldNum" sz="quarter" idx="10"/>
          </p:nvPr>
        </p:nvSpPr>
        <p:spPr/>
        <p:txBody>
          <a:bodyPr/>
          <a:lstStyle/>
          <a:p>
            <a:fld id="{23B99BB9-C7F6-43B3-A122-46088ABB36FB}" type="slidenum">
              <a:rPr lang="en-US" smtClean="0"/>
              <a:t>57</a:t>
            </a:fld>
            <a:endParaRPr lang="en-US"/>
          </a:p>
        </p:txBody>
      </p:sp>
    </p:spTree>
    <p:extLst>
      <p:ext uri="{BB962C8B-B14F-4D97-AF65-F5344CB8AC3E}">
        <p14:creationId xmlns:p14="http://schemas.microsoft.com/office/powerpoint/2010/main" val="64752328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B99BB9-C7F6-43B3-A122-46088ABB36FB}" type="slidenum">
              <a:rPr lang="en-US" smtClean="0"/>
              <a:t>58</a:t>
            </a:fld>
            <a:endParaRPr lang="en-US"/>
          </a:p>
        </p:txBody>
      </p:sp>
    </p:spTree>
    <p:extLst>
      <p:ext uri="{BB962C8B-B14F-4D97-AF65-F5344CB8AC3E}">
        <p14:creationId xmlns:p14="http://schemas.microsoft.com/office/powerpoint/2010/main" val="377766369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61</a:t>
            </a:fld>
            <a:endParaRPr lang="en-US" dirty="0"/>
          </a:p>
        </p:txBody>
      </p:sp>
    </p:spTree>
    <p:extLst>
      <p:ext uri="{BB962C8B-B14F-4D97-AF65-F5344CB8AC3E}">
        <p14:creationId xmlns:p14="http://schemas.microsoft.com/office/powerpoint/2010/main" val="606646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B99BB9-C7F6-43B3-A122-46088ABB36FB}" type="slidenum">
              <a:rPr lang="en-US" smtClean="0"/>
              <a:t>5</a:t>
            </a:fld>
            <a:endParaRPr lang="en-US"/>
          </a:p>
        </p:txBody>
      </p:sp>
    </p:spTree>
    <p:extLst>
      <p:ext uri="{BB962C8B-B14F-4D97-AF65-F5344CB8AC3E}">
        <p14:creationId xmlns:p14="http://schemas.microsoft.com/office/powerpoint/2010/main" val="96777249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B99BB9-C7F6-43B3-A122-46088ABB36FB}" type="slidenum">
              <a:rPr lang="en-US" smtClean="0"/>
              <a:t>62</a:t>
            </a:fld>
            <a:endParaRPr lang="en-US"/>
          </a:p>
        </p:txBody>
      </p:sp>
    </p:spTree>
    <p:extLst>
      <p:ext uri="{BB962C8B-B14F-4D97-AF65-F5344CB8AC3E}">
        <p14:creationId xmlns:p14="http://schemas.microsoft.com/office/powerpoint/2010/main" val="408245199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B99BB9-C7F6-43B3-A122-46088ABB36FB}" type="slidenum">
              <a:rPr lang="en-US" smtClean="0"/>
              <a:t>63</a:t>
            </a:fld>
            <a:endParaRPr lang="en-US"/>
          </a:p>
        </p:txBody>
      </p:sp>
    </p:spTree>
    <p:extLst>
      <p:ext uri="{BB962C8B-B14F-4D97-AF65-F5344CB8AC3E}">
        <p14:creationId xmlns:p14="http://schemas.microsoft.com/office/powerpoint/2010/main" val="266784255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64</a:t>
            </a:fld>
            <a:endParaRPr lang="en-US" dirty="0"/>
          </a:p>
        </p:txBody>
      </p:sp>
    </p:spTree>
    <p:extLst>
      <p:ext uri="{BB962C8B-B14F-4D97-AF65-F5344CB8AC3E}">
        <p14:creationId xmlns:p14="http://schemas.microsoft.com/office/powerpoint/2010/main" val="269715643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65</a:t>
            </a:fld>
            <a:endParaRPr lang="en-US" dirty="0"/>
          </a:p>
        </p:txBody>
      </p:sp>
    </p:spTree>
    <p:extLst>
      <p:ext uri="{BB962C8B-B14F-4D97-AF65-F5344CB8AC3E}">
        <p14:creationId xmlns:p14="http://schemas.microsoft.com/office/powerpoint/2010/main" val="289380289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66</a:t>
            </a:fld>
            <a:endParaRPr lang="en-US" dirty="0"/>
          </a:p>
        </p:txBody>
      </p:sp>
    </p:spTree>
    <p:extLst>
      <p:ext uri="{BB962C8B-B14F-4D97-AF65-F5344CB8AC3E}">
        <p14:creationId xmlns:p14="http://schemas.microsoft.com/office/powerpoint/2010/main" val="393433140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67</a:t>
            </a:fld>
            <a:endParaRPr lang="en-US" dirty="0"/>
          </a:p>
        </p:txBody>
      </p:sp>
    </p:spTree>
    <p:extLst>
      <p:ext uri="{BB962C8B-B14F-4D97-AF65-F5344CB8AC3E}">
        <p14:creationId xmlns:p14="http://schemas.microsoft.com/office/powerpoint/2010/main" val="416867417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68</a:t>
            </a:fld>
            <a:endParaRPr lang="en-US" dirty="0"/>
          </a:p>
        </p:txBody>
      </p:sp>
    </p:spTree>
    <p:extLst>
      <p:ext uri="{BB962C8B-B14F-4D97-AF65-F5344CB8AC3E}">
        <p14:creationId xmlns:p14="http://schemas.microsoft.com/office/powerpoint/2010/main" val="44910130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69</a:t>
            </a:fld>
            <a:endParaRPr lang="en-US" dirty="0"/>
          </a:p>
        </p:txBody>
      </p:sp>
    </p:spTree>
    <p:extLst>
      <p:ext uri="{BB962C8B-B14F-4D97-AF65-F5344CB8AC3E}">
        <p14:creationId xmlns:p14="http://schemas.microsoft.com/office/powerpoint/2010/main" val="281265866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70</a:t>
            </a:fld>
            <a:endParaRPr lang="en-US" dirty="0"/>
          </a:p>
        </p:txBody>
      </p:sp>
    </p:spTree>
    <p:extLst>
      <p:ext uri="{BB962C8B-B14F-4D97-AF65-F5344CB8AC3E}">
        <p14:creationId xmlns:p14="http://schemas.microsoft.com/office/powerpoint/2010/main" val="120260523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71</a:t>
            </a:fld>
            <a:endParaRPr lang="en-US" dirty="0"/>
          </a:p>
        </p:txBody>
      </p:sp>
    </p:spTree>
    <p:extLst>
      <p:ext uri="{BB962C8B-B14F-4D97-AF65-F5344CB8AC3E}">
        <p14:creationId xmlns:p14="http://schemas.microsoft.com/office/powerpoint/2010/main" val="31024724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https://developer.mozilla.org/en-US/docs/Web/HTTP/CORS</a:t>
            </a:r>
          </a:p>
          <a:p>
            <a:endParaRPr lang="en-US" dirty="0"/>
          </a:p>
          <a:p>
            <a:r>
              <a:rPr lang="en-US" dirty="0"/>
              <a:t>https://www.youtube.com/watch?v=o8puzjzpjqo</a:t>
            </a:r>
          </a:p>
        </p:txBody>
      </p:sp>
      <p:sp>
        <p:nvSpPr>
          <p:cNvPr id="4" name="Slide Number Placeholder 3"/>
          <p:cNvSpPr>
            <a:spLocks noGrp="1"/>
          </p:cNvSpPr>
          <p:nvPr>
            <p:ph type="sldNum" sz="quarter" idx="10"/>
          </p:nvPr>
        </p:nvSpPr>
        <p:spPr/>
        <p:txBody>
          <a:bodyPr/>
          <a:lstStyle/>
          <a:p>
            <a:fld id="{23B99BB9-C7F6-43B3-A122-46088ABB36FB}" type="slidenum">
              <a:rPr lang="en-US" smtClean="0"/>
              <a:t>6</a:t>
            </a:fld>
            <a:endParaRPr lang="en-US"/>
          </a:p>
        </p:txBody>
      </p:sp>
    </p:spTree>
    <p:extLst>
      <p:ext uri="{BB962C8B-B14F-4D97-AF65-F5344CB8AC3E}">
        <p14:creationId xmlns:p14="http://schemas.microsoft.com/office/powerpoint/2010/main" val="205287876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72</a:t>
            </a:fld>
            <a:endParaRPr lang="en-US" dirty="0"/>
          </a:p>
        </p:txBody>
      </p:sp>
    </p:spTree>
    <p:extLst>
      <p:ext uri="{BB962C8B-B14F-4D97-AF65-F5344CB8AC3E}">
        <p14:creationId xmlns:p14="http://schemas.microsoft.com/office/powerpoint/2010/main" val="242173823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73</a:t>
            </a:fld>
            <a:endParaRPr lang="en-US" dirty="0"/>
          </a:p>
        </p:txBody>
      </p:sp>
    </p:spTree>
    <p:extLst>
      <p:ext uri="{BB962C8B-B14F-4D97-AF65-F5344CB8AC3E}">
        <p14:creationId xmlns:p14="http://schemas.microsoft.com/office/powerpoint/2010/main" val="320604747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74</a:t>
            </a:fld>
            <a:endParaRPr lang="en-US" dirty="0"/>
          </a:p>
        </p:txBody>
      </p:sp>
    </p:spTree>
    <p:extLst>
      <p:ext uri="{BB962C8B-B14F-4D97-AF65-F5344CB8AC3E}">
        <p14:creationId xmlns:p14="http://schemas.microsoft.com/office/powerpoint/2010/main" val="24346924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75</a:t>
            </a:fld>
            <a:endParaRPr lang="en-US" dirty="0"/>
          </a:p>
        </p:txBody>
      </p:sp>
    </p:spTree>
    <p:extLst>
      <p:ext uri="{BB962C8B-B14F-4D97-AF65-F5344CB8AC3E}">
        <p14:creationId xmlns:p14="http://schemas.microsoft.com/office/powerpoint/2010/main" val="71148319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76</a:t>
            </a:fld>
            <a:endParaRPr lang="en-US" dirty="0"/>
          </a:p>
        </p:txBody>
      </p:sp>
    </p:spTree>
    <p:extLst>
      <p:ext uri="{BB962C8B-B14F-4D97-AF65-F5344CB8AC3E}">
        <p14:creationId xmlns:p14="http://schemas.microsoft.com/office/powerpoint/2010/main" val="383524091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Lab API assignment? </a:t>
            </a:r>
          </a:p>
        </p:txBody>
      </p:sp>
      <p:sp>
        <p:nvSpPr>
          <p:cNvPr id="4" name="Slide Number Placeholder 3"/>
          <p:cNvSpPr>
            <a:spLocks noGrp="1"/>
          </p:cNvSpPr>
          <p:nvPr>
            <p:ph type="sldNum" sz="quarter" idx="10"/>
          </p:nvPr>
        </p:nvSpPr>
        <p:spPr/>
        <p:txBody>
          <a:bodyPr/>
          <a:lstStyle/>
          <a:p>
            <a:fld id="{5394DE12-7B9B-46AA-AC19-C30A49928B9B}" type="slidenum">
              <a:rPr lang="en-US" smtClean="0"/>
              <a:t>77</a:t>
            </a:fld>
            <a:endParaRPr lang="en-US" dirty="0"/>
          </a:p>
        </p:txBody>
      </p:sp>
    </p:spTree>
    <p:extLst>
      <p:ext uri="{BB962C8B-B14F-4D97-AF65-F5344CB8AC3E}">
        <p14:creationId xmlns:p14="http://schemas.microsoft.com/office/powerpoint/2010/main" val="281202169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79</a:t>
            </a:fld>
            <a:endParaRPr lang="en-US" dirty="0"/>
          </a:p>
        </p:txBody>
      </p:sp>
    </p:spTree>
    <p:extLst>
      <p:ext uri="{BB962C8B-B14F-4D97-AF65-F5344CB8AC3E}">
        <p14:creationId xmlns:p14="http://schemas.microsoft.com/office/powerpoint/2010/main" val="217643187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Chicago</a:t>
            </a:r>
          </a:p>
          <a:p>
            <a:r>
              <a:rPr lang="en-US" dirty="0"/>
              <a:t>Los Angeles </a:t>
            </a:r>
          </a:p>
          <a:p>
            <a:r>
              <a:rPr lang="en-US" dirty="0"/>
              <a:t>Brisbane</a:t>
            </a:r>
          </a:p>
          <a:p>
            <a:r>
              <a:rPr lang="en-US" dirty="0"/>
              <a:t>Melbourne</a:t>
            </a:r>
          </a:p>
          <a:p>
            <a:r>
              <a:rPr lang="en-US" dirty="0"/>
              <a:t>Singapore</a:t>
            </a:r>
          </a:p>
          <a:p>
            <a:r>
              <a:rPr lang="en-US" dirty="0"/>
              <a:t>Mumbai</a:t>
            </a:r>
          </a:p>
          <a:p>
            <a:r>
              <a:rPr lang="en-US" dirty="0"/>
              <a:t>Frankfort</a:t>
            </a:r>
          </a:p>
          <a:p>
            <a:r>
              <a:rPr lang="en-US" dirty="0"/>
              <a:t>Chicago</a:t>
            </a:r>
          </a:p>
          <a:p>
            <a:endParaRPr lang="en-US" dirty="0"/>
          </a:p>
        </p:txBody>
      </p:sp>
      <p:sp>
        <p:nvSpPr>
          <p:cNvPr id="4" name="Slide Number Placeholder 3"/>
          <p:cNvSpPr>
            <a:spLocks noGrp="1"/>
          </p:cNvSpPr>
          <p:nvPr>
            <p:ph type="sldNum" sz="quarter" idx="5"/>
          </p:nvPr>
        </p:nvSpPr>
        <p:spPr/>
        <p:txBody>
          <a:bodyPr/>
          <a:lstStyle/>
          <a:p>
            <a:fld id="{35A4D32B-0177-4B34-AE20-6C72705619FE}" type="slidenum">
              <a:rPr lang="en-US" smtClean="0"/>
              <a:t>82</a:t>
            </a:fld>
            <a:endParaRPr lang="en-US"/>
          </a:p>
        </p:txBody>
      </p:sp>
    </p:spTree>
    <p:extLst>
      <p:ext uri="{BB962C8B-B14F-4D97-AF65-F5344CB8AC3E}">
        <p14:creationId xmlns:p14="http://schemas.microsoft.com/office/powerpoint/2010/main" val="311745505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Architecture Pattern: PowerBuilder (client-server quick development)</a:t>
            </a:r>
          </a:p>
          <a:p>
            <a:r>
              <a:rPr lang="en-US" sz="1000" dirty="0"/>
              <a:t>Tactics: Maximize Feature Output</a:t>
            </a:r>
          </a:p>
          <a:p>
            <a:endParaRPr lang="en-US" sz="1000" dirty="0"/>
          </a:p>
          <a:p>
            <a:r>
              <a:rPr lang="en-US" sz="1000" dirty="0"/>
              <a:t>Configuration Management… Updates</a:t>
            </a:r>
          </a:p>
          <a:p>
            <a:r>
              <a:rPr lang="en-US" sz="1000" dirty="0"/>
              <a:t>Encapsulation</a:t>
            </a:r>
          </a:p>
          <a:p>
            <a:r>
              <a:rPr lang="en-US" sz="1000" dirty="0"/>
              <a:t>Small scale client server pattern deployed on large scale</a:t>
            </a:r>
          </a:p>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83</a:t>
            </a:fld>
            <a:endParaRPr lang="en-US" dirty="0"/>
          </a:p>
        </p:txBody>
      </p:sp>
    </p:spTree>
    <p:extLst>
      <p:ext uri="{BB962C8B-B14F-4D97-AF65-F5344CB8AC3E}">
        <p14:creationId xmlns:p14="http://schemas.microsoft.com/office/powerpoint/2010/main" val="202183779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5A4D32B-0177-4B34-AE20-6C72705619FE}" type="slidenum">
              <a:rPr lang="en-US" smtClean="0"/>
              <a:t>84</a:t>
            </a:fld>
            <a:endParaRPr lang="en-US"/>
          </a:p>
        </p:txBody>
      </p:sp>
    </p:spTree>
    <p:extLst>
      <p:ext uri="{BB962C8B-B14F-4D97-AF65-F5344CB8AC3E}">
        <p14:creationId xmlns:p14="http://schemas.microsoft.com/office/powerpoint/2010/main" val="7337915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9</a:t>
            </a:fld>
            <a:endParaRPr lang="en-US" dirty="0"/>
          </a:p>
        </p:txBody>
      </p:sp>
    </p:spTree>
    <p:extLst>
      <p:ext uri="{BB962C8B-B14F-4D97-AF65-F5344CB8AC3E}">
        <p14:creationId xmlns:p14="http://schemas.microsoft.com/office/powerpoint/2010/main" val="194011312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Architecture Pattern: PowerBuilder (client-server quick development)</a:t>
            </a:r>
          </a:p>
          <a:p>
            <a:r>
              <a:rPr lang="en-US" sz="1000" dirty="0"/>
              <a:t>Tactics: Maximize Feature Output</a:t>
            </a:r>
          </a:p>
        </p:txBody>
      </p:sp>
      <p:sp>
        <p:nvSpPr>
          <p:cNvPr id="4" name="Slide Number Placeholder 3"/>
          <p:cNvSpPr>
            <a:spLocks noGrp="1"/>
          </p:cNvSpPr>
          <p:nvPr>
            <p:ph type="sldNum" sz="quarter" idx="10"/>
          </p:nvPr>
        </p:nvSpPr>
        <p:spPr/>
        <p:txBody>
          <a:bodyPr/>
          <a:lstStyle/>
          <a:p>
            <a:fld id="{5394DE12-7B9B-46AA-AC19-C30A49928B9B}" type="slidenum">
              <a:rPr lang="en-US" smtClean="0"/>
              <a:t>86</a:t>
            </a:fld>
            <a:endParaRPr lang="en-US" dirty="0"/>
          </a:p>
        </p:txBody>
      </p:sp>
    </p:spTree>
    <p:extLst>
      <p:ext uri="{BB962C8B-B14F-4D97-AF65-F5344CB8AC3E}">
        <p14:creationId xmlns:p14="http://schemas.microsoft.com/office/powerpoint/2010/main" val="105771612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87</a:t>
            </a:fld>
            <a:endParaRPr lang="en-US" dirty="0"/>
          </a:p>
        </p:txBody>
      </p:sp>
    </p:spTree>
    <p:extLst>
      <p:ext uri="{BB962C8B-B14F-4D97-AF65-F5344CB8AC3E}">
        <p14:creationId xmlns:p14="http://schemas.microsoft.com/office/powerpoint/2010/main" val="159726295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Created an alliance with Product Management (Jeremy) </a:t>
            </a:r>
          </a:p>
          <a:p>
            <a:r>
              <a:rPr lang="en-US" dirty="0"/>
              <a:t>Replace a project manager who had resigned with an Architect and hired a Manager/Architect into a development team supervisory spot </a:t>
            </a:r>
          </a:p>
          <a:p>
            <a:r>
              <a:rPr lang="en-US" dirty="0"/>
              <a:t>Combined Delivery and Project Management teams</a:t>
            </a:r>
          </a:p>
          <a:p>
            <a:r>
              <a:rPr lang="en-US" dirty="0"/>
              <a:t>Implemented Agile</a:t>
            </a:r>
          </a:p>
          <a:p>
            <a:r>
              <a:rPr lang="en-US" dirty="0"/>
              <a:t>Consolidated development within the company</a:t>
            </a:r>
          </a:p>
          <a:p>
            <a:endParaRPr lang="en-US" dirty="0"/>
          </a:p>
        </p:txBody>
      </p:sp>
      <p:sp>
        <p:nvSpPr>
          <p:cNvPr id="4" name="Slide Number Placeholder 3"/>
          <p:cNvSpPr>
            <a:spLocks noGrp="1"/>
          </p:cNvSpPr>
          <p:nvPr>
            <p:ph type="sldNum" sz="quarter" idx="5"/>
          </p:nvPr>
        </p:nvSpPr>
        <p:spPr/>
        <p:txBody>
          <a:bodyPr/>
          <a:lstStyle/>
          <a:p>
            <a:fld id="{35A4D32B-0177-4B34-AE20-6C72705619FE}" type="slidenum">
              <a:rPr lang="en-US" smtClean="0"/>
              <a:t>88</a:t>
            </a:fld>
            <a:endParaRPr lang="en-US"/>
          </a:p>
        </p:txBody>
      </p:sp>
    </p:spTree>
    <p:extLst>
      <p:ext uri="{BB962C8B-B14F-4D97-AF65-F5344CB8AC3E}">
        <p14:creationId xmlns:p14="http://schemas.microsoft.com/office/powerpoint/2010/main" val="95562279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89</a:t>
            </a:fld>
            <a:endParaRPr lang="en-US" dirty="0"/>
          </a:p>
        </p:txBody>
      </p:sp>
    </p:spTree>
    <p:extLst>
      <p:ext uri="{BB962C8B-B14F-4D97-AF65-F5344CB8AC3E}">
        <p14:creationId xmlns:p14="http://schemas.microsoft.com/office/powerpoint/2010/main" val="258001431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90</a:t>
            </a:fld>
            <a:endParaRPr lang="en-US" dirty="0"/>
          </a:p>
        </p:txBody>
      </p:sp>
    </p:spTree>
    <p:extLst>
      <p:ext uri="{BB962C8B-B14F-4D97-AF65-F5344CB8AC3E}">
        <p14:creationId xmlns:p14="http://schemas.microsoft.com/office/powerpoint/2010/main" val="300895960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5A4D32B-0177-4B34-AE20-6C72705619FE}" type="slidenum">
              <a:rPr lang="en-US" smtClean="0"/>
              <a:t>91</a:t>
            </a:fld>
            <a:endParaRPr lang="en-US"/>
          </a:p>
        </p:txBody>
      </p:sp>
    </p:spTree>
    <p:extLst>
      <p:ext uri="{BB962C8B-B14F-4D97-AF65-F5344CB8AC3E}">
        <p14:creationId xmlns:p14="http://schemas.microsoft.com/office/powerpoint/2010/main" val="302141586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92</a:t>
            </a:fld>
            <a:endParaRPr lang="en-US" dirty="0"/>
          </a:p>
        </p:txBody>
      </p:sp>
    </p:spTree>
    <p:extLst>
      <p:ext uri="{BB962C8B-B14F-4D97-AF65-F5344CB8AC3E}">
        <p14:creationId xmlns:p14="http://schemas.microsoft.com/office/powerpoint/2010/main" val="126111286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2C196F48-5C38-B549-981A-B90D07A4233F}" type="slidenum">
              <a:rPr kumimoji="0" lang="en-US" sz="12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93</a:t>
            </a:fld>
            <a:endParaRPr kumimoji="0" lang="en-US" sz="12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131438783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94</a:t>
            </a:fld>
            <a:endParaRPr lang="en-US" dirty="0"/>
          </a:p>
        </p:txBody>
      </p:sp>
    </p:spTree>
    <p:extLst>
      <p:ext uri="{BB962C8B-B14F-4D97-AF65-F5344CB8AC3E}">
        <p14:creationId xmlns:p14="http://schemas.microsoft.com/office/powerpoint/2010/main" val="1216295240"/>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2C196F48-5C38-B549-981A-B90D07A4233F}" type="slidenum">
              <a:rPr kumimoji="0" lang="en-US" sz="12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95</a:t>
            </a:fld>
            <a:endParaRPr kumimoji="0" lang="en-US" sz="12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36623727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10</a:t>
            </a:fld>
            <a:endParaRPr lang="en-US" dirty="0"/>
          </a:p>
        </p:txBody>
      </p:sp>
    </p:spTree>
    <p:extLst>
      <p:ext uri="{BB962C8B-B14F-4D97-AF65-F5344CB8AC3E}">
        <p14:creationId xmlns:p14="http://schemas.microsoft.com/office/powerpoint/2010/main" val="391355148"/>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96</a:t>
            </a:fld>
            <a:endParaRPr lang="en-US" dirty="0"/>
          </a:p>
        </p:txBody>
      </p:sp>
    </p:spTree>
    <p:extLst>
      <p:ext uri="{BB962C8B-B14F-4D97-AF65-F5344CB8AC3E}">
        <p14:creationId xmlns:p14="http://schemas.microsoft.com/office/powerpoint/2010/main" val="118046357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a:t>Function</a:t>
            </a:r>
            <a:r>
              <a:rPr lang="en-US" baseline="0"/>
              <a:t> Points, Use Case Points, and Story Points</a:t>
            </a:r>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2C196F48-5C38-B549-981A-B90D07A4233F}" type="slidenum">
              <a:rPr kumimoji="0" lang="en-US" sz="12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97</a:t>
            </a:fld>
            <a:endParaRPr kumimoji="0" lang="en-US" sz="12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135430253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2C196F48-5C38-B549-981A-B90D07A4233F}" type="slidenum">
              <a:rPr kumimoji="0" lang="en-US" sz="12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98</a:t>
            </a:fld>
            <a:endParaRPr kumimoji="0" lang="en-US" sz="12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28182944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a:t>Function</a:t>
            </a:r>
            <a:r>
              <a:rPr lang="en-US" baseline="0"/>
              <a:t> Points, Use Case Points, and Story Points</a:t>
            </a:r>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2C196F48-5C38-B549-981A-B90D07A4233F}" type="slidenum">
              <a:rPr kumimoji="0" lang="en-US" sz="12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99</a:t>
            </a:fld>
            <a:endParaRPr kumimoji="0" lang="en-US" sz="12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559846358"/>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Architecture Pattern: PowerBuilder (client-server quick development)</a:t>
            </a:r>
          </a:p>
          <a:p>
            <a:r>
              <a:rPr lang="en-US" sz="1000" dirty="0"/>
              <a:t>Tactics: Reliability, Performance, Maintainability</a:t>
            </a:r>
          </a:p>
          <a:p>
            <a:r>
              <a:rPr lang="en-US" sz="1000" dirty="0"/>
              <a:t>Focus &amp; Periodization: Only Multi-GL (saying “no”)</a:t>
            </a:r>
          </a:p>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102</a:t>
            </a:fld>
            <a:endParaRPr lang="en-US" dirty="0"/>
          </a:p>
        </p:txBody>
      </p:sp>
    </p:spTree>
    <p:extLst>
      <p:ext uri="{BB962C8B-B14F-4D97-AF65-F5344CB8AC3E}">
        <p14:creationId xmlns:p14="http://schemas.microsoft.com/office/powerpoint/2010/main" val="345114116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Who will volunteer to bring us a “Friendly Conversation” topic Thursday?</a:t>
            </a:r>
          </a:p>
        </p:txBody>
      </p:sp>
      <p:sp>
        <p:nvSpPr>
          <p:cNvPr id="4" name="Slide Number Placeholder 3"/>
          <p:cNvSpPr>
            <a:spLocks noGrp="1"/>
          </p:cNvSpPr>
          <p:nvPr>
            <p:ph type="sldNum" sz="quarter" idx="10"/>
          </p:nvPr>
        </p:nvSpPr>
        <p:spPr/>
        <p:txBody>
          <a:bodyPr/>
          <a:lstStyle/>
          <a:p>
            <a:fld id="{5394DE12-7B9B-46AA-AC19-C30A49928B9B}" type="slidenum">
              <a:rPr lang="en-US" smtClean="0"/>
              <a:t>104</a:t>
            </a:fld>
            <a:endParaRPr lang="en-US" dirty="0"/>
          </a:p>
        </p:txBody>
      </p:sp>
    </p:spTree>
    <p:extLst>
      <p:ext uri="{BB962C8B-B14F-4D97-AF65-F5344CB8AC3E}">
        <p14:creationId xmlns:p14="http://schemas.microsoft.com/office/powerpoint/2010/main" val="1529644984"/>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Never underestimate the value of good design and implementation (for testability, encapsulation, etc.) on the economics of testing. You can’t afford to test in quality!</a:t>
            </a:r>
          </a:p>
          <a:p>
            <a:r>
              <a:rPr lang="en-US" sz="1000" dirty="0"/>
              <a:t>Developers are responsible for product quality. Tester should be able to minimize that chance that a defect makes it to production. </a:t>
            </a:r>
          </a:p>
          <a:p>
            <a:endParaRPr lang="en-US" sz="1000" dirty="0"/>
          </a:p>
          <a:p>
            <a:r>
              <a:rPr lang="en-US" sz="1000" dirty="0"/>
              <a:t>We test to find defects and/or to validate that we have not introduced new defects.</a:t>
            </a:r>
          </a:p>
          <a:p>
            <a:endParaRPr lang="en-US" sz="1000" dirty="0"/>
          </a:p>
          <a:p>
            <a:r>
              <a:rPr lang="en-US" sz="1000" dirty="0"/>
              <a:t>Defects are exponentially more expensive to fix the longer the exist.</a:t>
            </a:r>
          </a:p>
          <a:p>
            <a:r>
              <a:rPr lang="en-US" sz="1000" dirty="0"/>
              <a:t>Performance issues are often the most difficult and expensive defects to fix. They are often not found until the application if running under production load… which is often only when it is in production.</a:t>
            </a:r>
          </a:p>
          <a:p>
            <a:endParaRPr lang="en-US" sz="1000" dirty="0"/>
          </a:p>
          <a:p>
            <a:r>
              <a:rPr lang="en-US" sz="1000" dirty="0"/>
              <a:t>Unit - $200</a:t>
            </a:r>
          </a:p>
          <a:p>
            <a:r>
              <a:rPr lang="en-US" sz="1000" dirty="0"/>
              <a:t>Integration - $600</a:t>
            </a:r>
          </a:p>
          <a:p>
            <a:r>
              <a:rPr lang="en-US" sz="1000" dirty="0"/>
              <a:t>User Acceptance - $6,000</a:t>
            </a:r>
          </a:p>
          <a:p>
            <a:r>
              <a:rPr lang="en-US" sz="1000" dirty="0"/>
              <a:t>Production - $100,000+</a:t>
            </a:r>
          </a:p>
          <a:p>
            <a:endParaRPr lang="en-US" sz="1000" dirty="0"/>
          </a:p>
          <a:p>
            <a:r>
              <a:rPr lang="en-US" sz="1000" dirty="0"/>
              <a:t>The permutations of modern software features, data, tools, environments, etc. quickly becomes unmanageable. Testability needs to be goal of nearly all non-trivial applications. </a:t>
            </a:r>
          </a:p>
          <a:p>
            <a:endParaRPr lang="en-US" sz="10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t>Dave Cutler of Windows NT fame had a quote. </a:t>
            </a:r>
            <a:r>
              <a:rPr lang="en-US" sz="1000"/>
              <a:t>I wish I could remember the exact words, but it went something like, “I hate having testers because they give developers the false hope that someone else can save them from their sins.”</a:t>
            </a:r>
          </a:p>
          <a:p>
            <a:endParaRPr lang="en-US" sz="1000" dirty="0"/>
          </a:p>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105</a:t>
            </a:fld>
            <a:endParaRPr lang="en-US" dirty="0"/>
          </a:p>
        </p:txBody>
      </p:sp>
    </p:spTree>
    <p:extLst>
      <p:ext uri="{BB962C8B-B14F-4D97-AF65-F5344CB8AC3E}">
        <p14:creationId xmlns:p14="http://schemas.microsoft.com/office/powerpoint/2010/main" val="4254370708"/>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106</a:t>
            </a:fld>
            <a:endParaRPr lang="en-US" dirty="0"/>
          </a:p>
        </p:txBody>
      </p:sp>
    </p:spTree>
    <p:extLst>
      <p:ext uri="{BB962C8B-B14F-4D97-AF65-F5344CB8AC3E}">
        <p14:creationId xmlns:p14="http://schemas.microsoft.com/office/powerpoint/2010/main" val="1603831945"/>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Development Methodology and Software Development Lifecycle (SDLC) are often used interchangeably. </a:t>
            </a:r>
          </a:p>
          <a:p>
            <a:endParaRPr lang="en-US" sz="1000" dirty="0"/>
          </a:p>
          <a:p>
            <a:r>
              <a:rPr lang="en-US" sz="1000" dirty="0"/>
              <a:t>The Iterative development methodology is not depicted here as even the mainstays and inventors of the Iterative development methodology seem to be moving toward agile. Plus as Waterfall “holdouts” move, they seem to be moving directly toward Agile. Can you start to see my biases?</a:t>
            </a:r>
          </a:p>
          <a:p>
            <a:endParaRPr lang="en-US" sz="1000" dirty="0"/>
          </a:p>
          <a:p>
            <a:r>
              <a:rPr lang="en-US" sz="1000" dirty="0"/>
              <a:t>Development  Methodologies (SDLCs) are a future Bonus Topic. There are several optional slides t the end of this deck. Let me know if you would like to have a more formal overview of the topic as part of this class. I have a passion in this area. </a:t>
            </a:r>
          </a:p>
          <a:p>
            <a:endParaRPr lang="en-US" sz="1000" dirty="0"/>
          </a:p>
          <a:p>
            <a:r>
              <a:rPr lang="en-US" sz="1000" dirty="0"/>
              <a:t>Object oriented-programming concepts/practices evolve and reprioritize depending on the development methodology.</a:t>
            </a:r>
          </a:p>
          <a:p>
            <a:endParaRPr lang="en-US" sz="1000" dirty="0"/>
          </a:p>
          <a:p>
            <a:r>
              <a:rPr lang="en-US" sz="1000" dirty="0"/>
              <a:t>For example, in Waterfall (as well as in Iterative) object-oriented design often play a critical role in the (big upfront) design activities. UML diagrams and project artifacts are often important to the overall project success. (opinion) Practical reality has been that these design artifacts often do not reflect the actual implementation and are rarely maintained or updated.</a:t>
            </a:r>
          </a:p>
          <a:p>
            <a:endParaRPr lang="en-US" sz="1000" dirty="0"/>
          </a:p>
          <a:p>
            <a:r>
              <a:rPr lang="en-US" sz="1000" dirty="0"/>
              <a:t>The Agile practitioners do not reject these design artifacts. However, the focus on shorter time horizons, evolving architecture, and working code changes the value proposition for object-oriented practices to more focus on the build, test, enhance activities. </a:t>
            </a:r>
          </a:p>
        </p:txBody>
      </p:sp>
      <p:sp>
        <p:nvSpPr>
          <p:cNvPr id="4" name="Slide Number Placeholder 3"/>
          <p:cNvSpPr>
            <a:spLocks noGrp="1"/>
          </p:cNvSpPr>
          <p:nvPr>
            <p:ph type="sldNum" sz="quarter" idx="10"/>
          </p:nvPr>
        </p:nvSpPr>
        <p:spPr/>
        <p:txBody>
          <a:bodyPr/>
          <a:lstStyle/>
          <a:p>
            <a:fld id="{2C196F48-5C38-B549-981A-B90D07A4233F}" type="slidenum">
              <a:rPr lang="en-US" smtClean="0"/>
              <a:pPr/>
              <a:t>107</a:t>
            </a:fld>
            <a:endParaRPr lang="en-US" dirty="0"/>
          </a:p>
        </p:txBody>
      </p:sp>
    </p:spTree>
    <p:extLst>
      <p:ext uri="{BB962C8B-B14F-4D97-AF65-F5344CB8AC3E}">
        <p14:creationId xmlns:p14="http://schemas.microsoft.com/office/powerpoint/2010/main" val="770845336"/>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views on testing and change management have changed dramatically as organizations have moved from Waterfall to Iterative to Agile development lifecycles. </a:t>
            </a:r>
          </a:p>
          <a:p>
            <a:endParaRPr lang="en-US" dirty="0"/>
          </a:p>
          <a:p>
            <a:r>
              <a:rPr lang="en-US" dirty="0"/>
              <a:t>Successful Agile (and Iterative) Development REQUIRES better application design, development techniques, and testing practices. </a:t>
            </a:r>
          </a:p>
          <a:p>
            <a:endParaRPr lang="en-US" dirty="0"/>
          </a:p>
          <a:p>
            <a:r>
              <a:rPr lang="en-US" dirty="0"/>
              <a:t>Testing and lack of defects are not the end goal. A higher quality more usable more cost effective product is the goal. </a:t>
            </a:r>
          </a:p>
        </p:txBody>
      </p:sp>
      <p:sp>
        <p:nvSpPr>
          <p:cNvPr id="4" name="Slide Number Placeholder 3"/>
          <p:cNvSpPr>
            <a:spLocks noGrp="1"/>
          </p:cNvSpPr>
          <p:nvPr>
            <p:ph type="sldNum" sz="quarter" idx="10"/>
          </p:nvPr>
        </p:nvSpPr>
        <p:spPr/>
        <p:txBody>
          <a:bodyPr/>
          <a:lstStyle/>
          <a:p>
            <a:fld id="{5394DE12-7B9B-46AA-AC19-C30A49928B9B}" type="slidenum">
              <a:rPr lang="en-US" smtClean="0"/>
              <a:t>109</a:t>
            </a:fld>
            <a:endParaRPr lang="en-US"/>
          </a:p>
        </p:txBody>
      </p:sp>
    </p:spTree>
    <p:extLst>
      <p:ext uri="{BB962C8B-B14F-4D97-AF65-F5344CB8AC3E}">
        <p14:creationId xmlns:p14="http://schemas.microsoft.com/office/powerpoint/2010/main" val="39963541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Slide Image Placeholder 1"/>
          <p:cNvSpPr>
            <a:spLocks noGrp="1" noRot="1" noChangeAspect="1"/>
          </p:cNvSpPr>
          <p:nvPr>
            <p:ph type="sldImg"/>
          </p:nvPr>
        </p:nvSpPr>
        <p:spPr>
          <a:ln/>
        </p:spPr>
      </p:sp>
      <p:sp>
        <p:nvSpPr>
          <p:cNvPr id="10035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
        <p:nvSpPr>
          <p:cNvPr id="10035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D20A56CC-98B7-944F-A988-0D44F87D02A7}" type="slidenum">
              <a:rPr lang="en-US" altLang="en-US" sz="1200"/>
              <a:pPr eaLnBrk="1" hangingPunct="1"/>
              <a:t>12</a:t>
            </a:fld>
            <a:endParaRPr lang="en-US" altLang="en-US" sz="1200"/>
          </a:p>
        </p:txBody>
      </p:sp>
    </p:spTree>
    <p:extLst>
      <p:ext uri="{BB962C8B-B14F-4D97-AF65-F5344CB8AC3E}">
        <p14:creationId xmlns:p14="http://schemas.microsoft.com/office/powerpoint/2010/main" val="2610249828"/>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110</a:t>
            </a:fld>
            <a:endParaRPr lang="en-US" dirty="0"/>
          </a:p>
        </p:txBody>
      </p:sp>
    </p:spTree>
    <p:extLst>
      <p:ext uri="{BB962C8B-B14F-4D97-AF65-F5344CB8AC3E}">
        <p14:creationId xmlns:p14="http://schemas.microsoft.com/office/powerpoint/2010/main" val="2281877090"/>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111</a:t>
            </a:fld>
            <a:endParaRPr lang="en-US" dirty="0"/>
          </a:p>
        </p:txBody>
      </p:sp>
    </p:spTree>
    <p:extLst>
      <p:ext uri="{BB962C8B-B14F-4D97-AF65-F5344CB8AC3E}">
        <p14:creationId xmlns:p14="http://schemas.microsoft.com/office/powerpoint/2010/main" val="1336541185"/>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False positives versus valid defects found. </a:t>
            </a:r>
          </a:p>
          <a:p>
            <a:endParaRPr lang="en-US" dirty="0"/>
          </a:p>
          <a:p>
            <a:r>
              <a:rPr lang="en-US" dirty="0"/>
              <a:t>Manual Testing and Automated Testing can be supportive of each other. </a:t>
            </a:r>
          </a:p>
        </p:txBody>
      </p:sp>
      <p:sp>
        <p:nvSpPr>
          <p:cNvPr id="4" name="Slide Number Placeholder 3"/>
          <p:cNvSpPr>
            <a:spLocks noGrp="1"/>
          </p:cNvSpPr>
          <p:nvPr>
            <p:ph type="sldNum" sz="quarter" idx="10"/>
          </p:nvPr>
        </p:nvSpPr>
        <p:spPr/>
        <p:txBody>
          <a:bodyPr/>
          <a:lstStyle/>
          <a:p>
            <a:fld id="{5394DE12-7B9B-46AA-AC19-C30A49928B9B}" type="slidenum">
              <a:rPr lang="en-US" smtClean="0"/>
              <a:t>112</a:t>
            </a:fld>
            <a:endParaRPr lang="en-US" dirty="0"/>
          </a:p>
        </p:txBody>
      </p:sp>
    </p:spTree>
    <p:extLst>
      <p:ext uri="{BB962C8B-B14F-4D97-AF65-F5344CB8AC3E}">
        <p14:creationId xmlns:p14="http://schemas.microsoft.com/office/powerpoint/2010/main" val="661286737"/>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False positives versus valid defects found. </a:t>
            </a:r>
          </a:p>
          <a:p>
            <a:endParaRPr lang="en-US" dirty="0"/>
          </a:p>
          <a:p>
            <a:r>
              <a:rPr lang="en-US" dirty="0"/>
              <a:t>Manual Testing and Automated Testing can be supportive of each other. </a:t>
            </a:r>
          </a:p>
        </p:txBody>
      </p:sp>
      <p:sp>
        <p:nvSpPr>
          <p:cNvPr id="4" name="Slide Number Placeholder 3"/>
          <p:cNvSpPr>
            <a:spLocks noGrp="1"/>
          </p:cNvSpPr>
          <p:nvPr>
            <p:ph type="sldNum" sz="quarter" idx="10"/>
          </p:nvPr>
        </p:nvSpPr>
        <p:spPr/>
        <p:txBody>
          <a:bodyPr/>
          <a:lstStyle/>
          <a:p>
            <a:fld id="{5394DE12-7B9B-46AA-AC19-C30A49928B9B}" type="slidenum">
              <a:rPr lang="en-US" smtClean="0"/>
              <a:t>113</a:t>
            </a:fld>
            <a:endParaRPr lang="en-US" dirty="0"/>
          </a:p>
        </p:txBody>
      </p:sp>
    </p:spTree>
    <p:extLst>
      <p:ext uri="{BB962C8B-B14F-4D97-AF65-F5344CB8AC3E}">
        <p14:creationId xmlns:p14="http://schemas.microsoft.com/office/powerpoint/2010/main" val="3998328315"/>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620577"/>
            <a:ext cx="5852160" cy="3851830"/>
          </a:xfrm>
        </p:spPr>
        <p:txBody>
          <a:bodyPr/>
          <a:lstStyle/>
          <a:p>
            <a:r>
              <a:rPr lang="en-US" sz="1000" dirty="0"/>
              <a:t>@Test	</a:t>
            </a:r>
          </a:p>
          <a:p>
            <a:r>
              <a:rPr lang="en-US" sz="1000" dirty="0"/>
              <a:t>identifies the method as a test method (remember, method and function are synonyms)</a:t>
            </a:r>
          </a:p>
          <a:p>
            <a:endParaRPr lang="en-US" sz="1000" dirty="0"/>
          </a:p>
          <a:p>
            <a:r>
              <a:rPr lang="en-US" sz="1000" dirty="0"/>
              <a:t>@Test(expected = </a:t>
            </a:r>
            <a:r>
              <a:rPr lang="en-US" sz="1000" dirty="0" err="1"/>
              <a:t>Exception.class</a:t>
            </a:r>
            <a:r>
              <a:rPr lang="en-US" sz="1000" dirty="0"/>
              <a:t>)</a:t>
            </a:r>
          </a:p>
          <a:p>
            <a:r>
              <a:rPr lang="en-US" sz="1000" dirty="0"/>
              <a:t>fails if the method does not throw the named exception</a:t>
            </a:r>
          </a:p>
          <a:p>
            <a:endParaRPr lang="en-US" sz="1000" dirty="0"/>
          </a:p>
          <a:p>
            <a:r>
              <a:rPr lang="en-US" sz="1000" dirty="0"/>
              <a:t>@Test(timeout=100)</a:t>
            </a:r>
          </a:p>
          <a:p>
            <a:r>
              <a:rPr lang="en-US" sz="1000" dirty="0"/>
              <a:t>fails if the method takes longer than 100 milliseconds</a:t>
            </a:r>
          </a:p>
          <a:p>
            <a:endParaRPr lang="en-US" sz="1000" dirty="0"/>
          </a:p>
          <a:p>
            <a:r>
              <a:rPr lang="en-US" sz="1000" dirty="0"/>
              <a:t>@Before</a:t>
            </a:r>
          </a:p>
          <a:p>
            <a:r>
              <a:rPr lang="en-US" sz="1000" dirty="0"/>
              <a:t>public void method()</a:t>
            </a:r>
          </a:p>
          <a:p>
            <a:r>
              <a:rPr lang="en-US" sz="1000" dirty="0"/>
              <a:t>This method is executed before each test. It is used to prepare the test environment.</a:t>
            </a:r>
          </a:p>
          <a:p>
            <a:endParaRPr lang="en-US" sz="1000" dirty="0"/>
          </a:p>
          <a:p>
            <a:r>
              <a:rPr lang="en-US" sz="1000" dirty="0"/>
              <a:t>@After</a:t>
            </a:r>
          </a:p>
          <a:p>
            <a:r>
              <a:rPr lang="en-US" sz="1000" dirty="0"/>
              <a:t>public void method()</a:t>
            </a:r>
          </a:p>
          <a:p>
            <a:r>
              <a:rPr lang="en-US" sz="1000" dirty="0"/>
              <a:t>This method is executed after each test. It is used to clean up the test environment, including cleaning up expensive memory structures.</a:t>
            </a:r>
          </a:p>
          <a:p>
            <a:endParaRPr lang="en-US" sz="1000" dirty="0"/>
          </a:p>
          <a:p>
            <a:r>
              <a:rPr lang="en-US" sz="1000" dirty="0"/>
              <a:t>@</a:t>
            </a:r>
            <a:r>
              <a:rPr lang="en-US" sz="1000" dirty="0" err="1"/>
              <a:t>BeforeClass</a:t>
            </a:r>
            <a:endParaRPr lang="en-US" sz="1000" dirty="0"/>
          </a:p>
          <a:p>
            <a:r>
              <a:rPr lang="en-US" sz="1000" dirty="0"/>
              <a:t>public static void method()</a:t>
            </a:r>
          </a:p>
          <a:p>
            <a:r>
              <a:rPr lang="en-US" sz="1000" dirty="0"/>
              <a:t>This method is executed once, before any test is done. It is used to do time-intensive tasks before any test is done.</a:t>
            </a:r>
          </a:p>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114</a:t>
            </a:fld>
            <a:endParaRPr lang="en-US" dirty="0"/>
          </a:p>
        </p:txBody>
      </p:sp>
    </p:spTree>
    <p:extLst>
      <p:ext uri="{BB962C8B-B14F-4D97-AF65-F5344CB8AC3E}">
        <p14:creationId xmlns:p14="http://schemas.microsoft.com/office/powerpoint/2010/main" val="551874636"/>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Sprints: 2 Week periods where deliverables are due and demos should be complete</a:t>
            </a:r>
          </a:p>
          <a:p>
            <a:r>
              <a:rPr lang="en-US" sz="1000" dirty="0"/>
              <a:t>Story Points (SP): Estimate of work that should be based on example deliverables. Generally not normalized between groups or teams. We will utilize ~30min to equal 1 SP</a:t>
            </a:r>
          </a:p>
          <a:p>
            <a:r>
              <a:rPr lang="en-US" sz="1000" dirty="0"/>
              <a:t>Hand out sprint planning sheet… 1 sheet per team</a:t>
            </a:r>
          </a:p>
        </p:txBody>
      </p:sp>
      <p:sp>
        <p:nvSpPr>
          <p:cNvPr id="4" name="Slide Number Placeholder 3"/>
          <p:cNvSpPr>
            <a:spLocks noGrp="1"/>
          </p:cNvSpPr>
          <p:nvPr>
            <p:ph type="sldNum" sz="quarter" idx="10"/>
          </p:nvPr>
        </p:nvSpPr>
        <p:spPr/>
        <p:txBody>
          <a:bodyPr/>
          <a:lstStyle/>
          <a:p>
            <a:fld id="{5394DE12-7B9B-46AA-AC19-C30A49928B9B}" type="slidenum">
              <a:rPr lang="en-US" smtClean="0"/>
              <a:t>115</a:t>
            </a:fld>
            <a:endParaRPr lang="en-US" dirty="0"/>
          </a:p>
        </p:txBody>
      </p:sp>
    </p:spTree>
    <p:extLst>
      <p:ext uri="{BB962C8B-B14F-4D97-AF65-F5344CB8AC3E}">
        <p14:creationId xmlns:p14="http://schemas.microsoft.com/office/powerpoint/2010/main" val="2072849451"/>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Who will volunteer to bring us a “Friendly Conversation” topic Thursday?</a:t>
            </a:r>
          </a:p>
        </p:txBody>
      </p:sp>
      <p:sp>
        <p:nvSpPr>
          <p:cNvPr id="4" name="Slide Number Placeholder 3"/>
          <p:cNvSpPr>
            <a:spLocks noGrp="1"/>
          </p:cNvSpPr>
          <p:nvPr>
            <p:ph type="sldNum" sz="quarter" idx="10"/>
          </p:nvPr>
        </p:nvSpPr>
        <p:spPr/>
        <p:txBody>
          <a:bodyPr/>
          <a:lstStyle/>
          <a:p>
            <a:fld id="{5394DE12-7B9B-46AA-AC19-C30A49928B9B}" type="slidenum">
              <a:rPr lang="en-US" smtClean="0"/>
              <a:t>117</a:t>
            </a:fld>
            <a:endParaRPr lang="en-US" dirty="0"/>
          </a:p>
        </p:txBody>
      </p:sp>
    </p:spTree>
    <p:extLst>
      <p:ext uri="{BB962C8B-B14F-4D97-AF65-F5344CB8AC3E}">
        <p14:creationId xmlns:p14="http://schemas.microsoft.com/office/powerpoint/2010/main" val="1059173986"/>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Who will volunteer to bring us a “Friendly Conversation” topic Thursday?</a:t>
            </a:r>
          </a:p>
        </p:txBody>
      </p:sp>
      <p:sp>
        <p:nvSpPr>
          <p:cNvPr id="4" name="Slide Number Placeholder 3"/>
          <p:cNvSpPr>
            <a:spLocks noGrp="1"/>
          </p:cNvSpPr>
          <p:nvPr>
            <p:ph type="sldNum" sz="quarter" idx="10"/>
          </p:nvPr>
        </p:nvSpPr>
        <p:spPr/>
        <p:txBody>
          <a:bodyPr/>
          <a:lstStyle/>
          <a:p>
            <a:fld id="{5394DE12-7B9B-46AA-AC19-C30A49928B9B}" type="slidenum">
              <a:rPr lang="en-US" smtClean="0"/>
              <a:t>118</a:t>
            </a:fld>
            <a:endParaRPr lang="en-US" dirty="0"/>
          </a:p>
        </p:txBody>
      </p:sp>
    </p:spTree>
    <p:extLst>
      <p:ext uri="{BB962C8B-B14F-4D97-AF65-F5344CB8AC3E}">
        <p14:creationId xmlns:p14="http://schemas.microsoft.com/office/powerpoint/2010/main" val="1440512277"/>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119</a:t>
            </a:fld>
            <a:endParaRPr lang="en-US" dirty="0"/>
          </a:p>
        </p:txBody>
      </p:sp>
    </p:spTree>
    <p:extLst>
      <p:ext uri="{BB962C8B-B14F-4D97-AF65-F5344CB8AC3E}">
        <p14:creationId xmlns:p14="http://schemas.microsoft.com/office/powerpoint/2010/main" val="493396785"/>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120</a:t>
            </a:fld>
            <a:endParaRPr lang="en-US" dirty="0"/>
          </a:p>
        </p:txBody>
      </p:sp>
    </p:spTree>
    <p:extLst>
      <p:ext uri="{BB962C8B-B14F-4D97-AF65-F5344CB8AC3E}">
        <p14:creationId xmlns:p14="http://schemas.microsoft.com/office/powerpoint/2010/main" val="1286077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379CA-5593-44B9-9585-5A7B08973D4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8AE673A-A12E-4EAE-AAEE-1D8C33B979A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310A690-A5A9-42A5-957B-F20434309F0A}"/>
              </a:ext>
            </a:extLst>
          </p:cNvPr>
          <p:cNvSpPr>
            <a:spLocks noGrp="1"/>
          </p:cNvSpPr>
          <p:nvPr>
            <p:ph type="dt" sz="half" idx="10"/>
          </p:nvPr>
        </p:nvSpPr>
        <p:spPr/>
        <p:txBody>
          <a:bodyPr/>
          <a:lstStyle/>
          <a:p>
            <a:fld id="{1B52E0E1-344B-4E26-B5AD-CE86AB802485}" type="datetimeFigureOut">
              <a:rPr lang="en-US" smtClean="0"/>
              <a:t>1/20/20</a:t>
            </a:fld>
            <a:endParaRPr lang="en-US"/>
          </a:p>
        </p:txBody>
      </p:sp>
      <p:sp>
        <p:nvSpPr>
          <p:cNvPr id="5" name="Footer Placeholder 4">
            <a:extLst>
              <a:ext uri="{FF2B5EF4-FFF2-40B4-BE49-F238E27FC236}">
                <a16:creationId xmlns:a16="http://schemas.microsoft.com/office/drawing/2014/main" id="{32148F73-40C8-4265-B665-988DFC4EDDB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8F18BEF-A0EA-4B00-B92A-31BD5EA07360}"/>
              </a:ext>
            </a:extLst>
          </p:cNvPr>
          <p:cNvSpPr>
            <a:spLocks noGrp="1"/>
          </p:cNvSpPr>
          <p:nvPr>
            <p:ph type="sldNum" sz="quarter" idx="12"/>
          </p:nvPr>
        </p:nvSpPr>
        <p:spPr/>
        <p:txBody>
          <a:bodyPr/>
          <a:lstStyle/>
          <a:p>
            <a:fld id="{B65900C9-C1B7-4F1C-92F7-17C30857463A}" type="slidenum">
              <a:rPr lang="en-US" smtClean="0"/>
              <a:t>‹#›</a:t>
            </a:fld>
            <a:endParaRPr lang="en-US"/>
          </a:p>
        </p:txBody>
      </p:sp>
    </p:spTree>
    <p:extLst>
      <p:ext uri="{BB962C8B-B14F-4D97-AF65-F5344CB8AC3E}">
        <p14:creationId xmlns:p14="http://schemas.microsoft.com/office/powerpoint/2010/main" val="18227044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7F0A69-0A96-4408-918B-852C2388961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A68B5C5-5982-4F25-BF80-70A68DCD790A}"/>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871C0DD-D1D4-451C-BF1E-F37CA37CC2C3}"/>
              </a:ext>
            </a:extLst>
          </p:cNvPr>
          <p:cNvSpPr>
            <a:spLocks noGrp="1"/>
          </p:cNvSpPr>
          <p:nvPr>
            <p:ph type="dt" sz="half" idx="10"/>
          </p:nvPr>
        </p:nvSpPr>
        <p:spPr/>
        <p:txBody>
          <a:bodyPr/>
          <a:lstStyle/>
          <a:p>
            <a:fld id="{1B52E0E1-344B-4E26-B5AD-CE86AB802485}" type="datetimeFigureOut">
              <a:rPr lang="en-US" smtClean="0"/>
              <a:t>1/20/20</a:t>
            </a:fld>
            <a:endParaRPr lang="en-US"/>
          </a:p>
        </p:txBody>
      </p:sp>
      <p:sp>
        <p:nvSpPr>
          <p:cNvPr id="5" name="Footer Placeholder 4">
            <a:extLst>
              <a:ext uri="{FF2B5EF4-FFF2-40B4-BE49-F238E27FC236}">
                <a16:creationId xmlns:a16="http://schemas.microsoft.com/office/drawing/2014/main" id="{EACD31F2-3E3C-47BF-8B74-C37BA0DD16C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0D0682A-A511-4060-AAD3-319915F8335F}"/>
              </a:ext>
            </a:extLst>
          </p:cNvPr>
          <p:cNvSpPr>
            <a:spLocks noGrp="1"/>
          </p:cNvSpPr>
          <p:nvPr>
            <p:ph type="sldNum" sz="quarter" idx="12"/>
          </p:nvPr>
        </p:nvSpPr>
        <p:spPr/>
        <p:txBody>
          <a:bodyPr/>
          <a:lstStyle/>
          <a:p>
            <a:fld id="{B65900C9-C1B7-4F1C-92F7-17C30857463A}" type="slidenum">
              <a:rPr lang="en-US" smtClean="0"/>
              <a:t>‹#›</a:t>
            </a:fld>
            <a:endParaRPr lang="en-US"/>
          </a:p>
        </p:txBody>
      </p:sp>
    </p:spTree>
    <p:extLst>
      <p:ext uri="{BB962C8B-B14F-4D97-AF65-F5344CB8AC3E}">
        <p14:creationId xmlns:p14="http://schemas.microsoft.com/office/powerpoint/2010/main" val="111840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4BE9592-4564-44CF-B146-ABA3624CF60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A9E50E9-A590-46E1-B22A-4BA751B758F9}"/>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9A8E949-42D9-4FCC-AAF3-EFB914BE717A}"/>
              </a:ext>
            </a:extLst>
          </p:cNvPr>
          <p:cNvSpPr>
            <a:spLocks noGrp="1"/>
          </p:cNvSpPr>
          <p:nvPr>
            <p:ph type="dt" sz="half" idx="10"/>
          </p:nvPr>
        </p:nvSpPr>
        <p:spPr/>
        <p:txBody>
          <a:bodyPr/>
          <a:lstStyle/>
          <a:p>
            <a:fld id="{1B52E0E1-344B-4E26-B5AD-CE86AB802485}" type="datetimeFigureOut">
              <a:rPr lang="en-US" smtClean="0"/>
              <a:t>1/20/20</a:t>
            </a:fld>
            <a:endParaRPr lang="en-US"/>
          </a:p>
        </p:txBody>
      </p:sp>
      <p:sp>
        <p:nvSpPr>
          <p:cNvPr id="5" name="Footer Placeholder 4">
            <a:extLst>
              <a:ext uri="{FF2B5EF4-FFF2-40B4-BE49-F238E27FC236}">
                <a16:creationId xmlns:a16="http://schemas.microsoft.com/office/drawing/2014/main" id="{9543ABB1-B5C4-4B83-BF75-02D3BBA001B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972D29-A262-47C0-9FDC-2EE0780D1345}"/>
              </a:ext>
            </a:extLst>
          </p:cNvPr>
          <p:cNvSpPr>
            <a:spLocks noGrp="1"/>
          </p:cNvSpPr>
          <p:nvPr>
            <p:ph type="sldNum" sz="quarter" idx="12"/>
          </p:nvPr>
        </p:nvSpPr>
        <p:spPr/>
        <p:txBody>
          <a:bodyPr/>
          <a:lstStyle/>
          <a:p>
            <a:fld id="{B65900C9-C1B7-4F1C-92F7-17C30857463A}" type="slidenum">
              <a:rPr lang="en-US" smtClean="0"/>
              <a:t>‹#›</a:t>
            </a:fld>
            <a:endParaRPr lang="en-US"/>
          </a:p>
        </p:txBody>
      </p:sp>
    </p:spTree>
    <p:extLst>
      <p:ext uri="{BB962C8B-B14F-4D97-AF65-F5344CB8AC3E}">
        <p14:creationId xmlns:p14="http://schemas.microsoft.com/office/powerpoint/2010/main" val="2032770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B2B57A-183D-4B36-9232-552CD479501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100C98B-E3AB-45A4-A3E1-FF422E2850DE}"/>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37B8398-2635-4C1D-9564-19BA39C32F70}"/>
              </a:ext>
            </a:extLst>
          </p:cNvPr>
          <p:cNvSpPr>
            <a:spLocks noGrp="1"/>
          </p:cNvSpPr>
          <p:nvPr>
            <p:ph type="dt" sz="half" idx="10"/>
          </p:nvPr>
        </p:nvSpPr>
        <p:spPr/>
        <p:txBody>
          <a:bodyPr/>
          <a:lstStyle/>
          <a:p>
            <a:fld id="{1B52E0E1-344B-4E26-B5AD-CE86AB802485}" type="datetimeFigureOut">
              <a:rPr lang="en-US" smtClean="0"/>
              <a:t>1/20/20</a:t>
            </a:fld>
            <a:endParaRPr lang="en-US"/>
          </a:p>
        </p:txBody>
      </p:sp>
      <p:sp>
        <p:nvSpPr>
          <p:cNvPr id="5" name="Footer Placeholder 4">
            <a:extLst>
              <a:ext uri="{FF2B5EF4-FFF2-40B4-BE49-F238E27FC236}">
                <a16:creationId xmlns:a16="http://schemas.microsoft.com/office/drawing/2014/main" id="{A27A9543-AD96-46BC-8DF7-8D3A431CC85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3D41951-E228-421B-B28B-A22DED09D098}"/>
              </a:ext>
            </a:extLst>
          </p:cNvPr>
          <p:cNvSpPr>
            <a:spLocks noGrp="1"/>
          </p:cNvSpPr>
          <p:nvPr>
            <p:ph type="sldNum" sz="quarter" idx="12"/>
          </p:nvPr>
        </p:nvSpPr>
        <p:spPr/>
        <p:txBody>
          <a:bodyPr/>
          <a:lstStyle/>
          <a:p>
            <a:fld id="{B65900C9-C1B7-4F1C-92F7-17C30857463A}" type="slidenum">
              <a:rPr lang="en-US" smtClean="0"/>
              <a:t>‹#›</a:t>
            </a:fld>
            <a:endParaRPr lang="en-US"/>
          </a:p>
        </p:txBody>
      </p:sp>
    </p:spTree>
    <p:extLst>
      <p:ext uri="{BB962C8B-B14F-4D97-AF65-F5344CB8AC3E}">
        <p14:creationId xmlns:p14="http://schemas.microsoft.com/office/powerpoint/2010/main" val="41601828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E56655-2C75-4449-B634-FB2919A1E58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2D49C01-BA41-4848-89BE-AEBD93EC172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AF384383-F8B1-435B-BBF7-82BF7331507D}"/>
              </a:ext>
            </a:extLst>
          </p:cNvPr>
          <p:cNvSpPr>
            <a:spLocks noGrp="1"/>
          </p:cNvSpPr>
          <p:nvPr>
            <p:ph type="dt" sz="half" idx="10"/>
          </p:nvPr>
        </p:nvSpPr>
        <p:spPr/>
        <p:txBody>
          <a:bodyPr/>
          <a:lstStyle/>
          <a:p>
            <a:fld id="{1B52E0E1-344B-4E26-B5AD-CE86AB802485}" type="datetimeFigureOut">
              <a:rPr lang="en-US" smtClean="0"/>
              <a:t>1/20/20</a:t>
            </a:fld>
            <a:endParaRPr lang="en-US"/>
          </a:p>
        </p:txBody>
      </p:sp>
      <p:sp>
        <p:nvSpPr>
          <p:cNvPr id="5" name="Footer Placeholder 4">
            <a:extLst>
              <a:ext uri="{FF2B5EF4-FFF2-40B4-BE49-F238E27FC236}">
                <a16:creationId xmlns:a16="http://schemas.microsoft.com/office/drawing/2014/main" id="{4ABBF78A-8E6A-4777-828A-7D4D21D80F6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4FC4756-2709-41FD-88D4-E95D85649D1E}"/>
              </a:ext>
            </a:extLst>
          </p:cNvPr>
          <p:cNvSpPr>
            <a:spLocks noGrp="1"/>
          </p:cNvSpPr>
          <p:nvPr>
            <p:ph type="sldNum" sz="quarter" idx="12"/>
          </p:nvPr>
        </p:nvSpPr>
        <p:spPr/>
        <p:txBody>
          <a:bodyPr/>
          <a:lstStyle/>
          <a:p>
            <a:fld id="{B65900C9-C1B7-4F1C-92F7-17C30857463A}" type="slidenum">
              <a:rPr lang="en-US" smtClean="0"/>
              <a:t>‹#›</a:t>
            </a:fld>
            <a:endParaRPr lang="en-US"/>
          </a:p>
        </p:txBody>
      </p:sp>
    </p:spTree>
    <p:extLst>
      <p:ext uri="{BB962C8B-B14F-4D97-AF65-F5344CB8AC3E}">
        <p14:creationId xmlns:p14="http://schemas.microsoft.com/office/powerpoint/2010/main" val="2527504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11BDA-7A16-461F-9C8A-4B7C940EE7D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FF7449F-FB5B-4BA4-86FD-F61EAFAC92A8}"/>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28406EE-9A59-4BAD-AF1C-D47A03001A37}"/>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A74744E-2FCD-4385-BC54-467012E272A2}"/>
              </a:ext>
            </a:extLst>
          </p:cNvPr>
          <p:cNvSpPr>
            <a:spLocks noGrp="1"/>
          </p:cNvSpPr>
          <p:nvPr>
            <p:ph type="dt" sz="half" idx="10"/>
          </p:nvPr>
        </p:nvSpPr>
        <p:spPr/>
        <p:txBody>
          <a:bodyPr/>
          <a:lstStyle/>
          <a:p>
            <a:fld id="{1B52E0E1-344B-4E26-B5AD-CE86AB802485}" type="datetimeFigureOut">
              <a:rPr lang="en-US" smtClean="0"/>
              <a:t>1/20/20</a:t>
            </a:fld>
            <a:endParaRPr lang="en-US"/>
          </a:p>
        </p:txBody>
      </p:sp>
      <p:sp>
        <p:nvSpPr>
          <p:cNvPr id="6" name="Footer Placeholder 5">
            <a:extLst>
              <a:ext uri="{FF2B5EF4-FFF2-40B4-BE49-F238E27FC236}">
                <a16:creationId xmlns:a16="http://schemas.microsoft.com/office/drawing/2014/main" id="{1341EDA2-C9E2-4C4E-A16E-24760B7793D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2D5CB8C-065A-4771-8014-F924C9A76A29}"/>
              </a:ext>
            </a:extLst>
          </p:cNvPr>
          <p:cNvSpPr>
            <a:spLocks noGrp="1"/>
          </p:cNvSpPr>
          <p:nvPr>
            <p:ph type="sldNum" sz="quarter" idx="12"/>
          </p:nvPr>
        </p:nvSpPr>
        <p:spPr/>
        <p:txBody>
          <a:bodyPr/>
          <a:lstStyle/>
          <a:p>
            <a:fld id="{B65900C9-C1B7-4F1C-92F7-17C30857463A}" type="slidenum">
              <a:rPr lang="en-US" smtClean="0"/>
              <a:t>‹#›</a:t>
            </a:fld>
            <a:endParaRPr lang="en-US"/>
          </a:p>
        </p:txBody>
      </p:sp>
    </p:spTree>
    <p:extLst>
      <p:ext uri="{BB962C8B-B14F-4D97-AF65-F5344CB8AC3E}">
        <p14:creationId xmlns:p14="http://schemas.microsoft.com/office/powerpoint/2010/main" val="31120775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54F573-D3B3-41CF-83F4-FB0F1647459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6F6BC6E-3A34-4FC8-9590-CFFCBE7A4DA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4AE2EE51-3653-4E27-A438-2A59EB999329}"/>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971A0ED-D53F-4A9D-9260-E6196201DE2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958D368D-018B-4D8D-97BA-7EA4B5A103DD}"/>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86B6CC1-883C-4C1E-9BAD-C19C13B698BF}"/>
              </a:ext>
            </a:extLst>
          </p:cNvPr>
          <p:cNvSpPr>
            <a:spLocks noGrp="1"/>
          </p:cNvSpPr>
          <p:nvPr>
            <p:ph type="dt" sz="half" idx="10"/>
          </p:nvPr>
        </p:nvSpPr>
        <p:spPr/>
        <p:txBody>
          <a:bodyPr/>
          <a:lstStyle/>
          <a:p>
            <a:fld id="{1B52E0E1-344B-4E26-B5AD-CE86AB802485}" type="datetimeFigureOut">
              <a:rPr lang="en-US" smtClean="0"/>
              <a:t>1/20/20</a:t>
            </a:fld>
            <a:endParaRPr lang="en-US"/>
          </a:p>
        </p:txBody>
      </p:sp>
      <p:sp>
        <p:nvSpPr>
          <p:cNvPr id="8" name="Footer Placeholder 7">
            <a:extLst>
              <a:ext uri="{FF2B5EF4-FFF2-40B4-BE49-F238E27FC236}">
                <a16:creationId xmlns:a16="http://schemas.microsoft.com/office/drawing/2014/main" id="{B3E1A70F-1E03-456D-8F68-D9D440D95CC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4F6B607-F078-4C1F-A38F-1D01E07470E1}"/>
              </a:ext>
            </a:extLst>
          </p:cNvPr>
          <p:cNvSpPr>
            <a:spLocks noGrp="1"/>
          </p:cNvSpPr>
          <p:nvPr>
            <p:ph type="sldNum" sz="quarter" idx="12"/>
          </p:nvPr>
        </p:nvSpPr>
        <p:spPr/>
        <p:txBody>
          <a:bodyPr/>
          <a:lstStyle/>
          <a:p>
            <a:fld id="{B65900C9-C1B7-4F1C-92F7-17C30857463A}" type="slidenum">
              <a:rPr lang="en-US" smtClean="0"/>
              <a:t>‹#›</a:t>
            </a:fld>
            <a:endParaRPr lang="en-US"/>
          </a:p>
        </p:txBody>
      </p:sp>
    </p:spTree>
    <p:extLst>
      <p:ext uri="{BB962C8B-B14F-4D97-AF65-F5344CB8AC3E}">
        <p14:creationId xmlns:p14="http://schemas.microsoft.com/office/powerpoint/2010/main" val="23348320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338F5-2814-457A-B867-83EA39B6DA6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AF6261F-9A9E-4B99-B9FE-B00381CB4B6D}"/>
              </a:ext>
            </a:extLst>
          </p:cNvPr>
          <p:cNvSpPr>
            <a:spLocks noGrp="1"/>
          </p:cNvSpPr>
          <p:nvPr>
            <p:ph type="dt" sz="half" idx="10"/>
          </p:nvPr>
        </p:nvSpPr>
        <p:spPr/>
        <p:txBody>
          <a:bodyPr/>
          <a:lstStyle/>
          <a:p>
            <a:fld id="{1B52E0E1-344B-4E26-B5AD-CE86AB802485}" type="datetimeFigureOut">
              <a:rPr lang="en-US" smtClean="0"/>
              <a:t>1/20/20</a:t>
            </a:fld>
            <a:endParaRPr lang="en-US"/>
          </a:p>
        </p:txBody>
      </p:sp>
      <p:sp>
        <p:nvSpPr>
          <p:cNvPr id="4" name="Footer Placeholder 3">
            <a:extLst>
              <a:ext uri="{FF2B5EF4-FFF2-40B4-BE49-F238E27FC236}">
                <a16:creationId xmlns:a16="http://schemas.microsoft.com/office/drawing/2014/main" id="{CFE28554-E12A-4C0E-A2CD-1F7E7901DA2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15EDE96-8BAE-4BD2-8359-AB9A4F1DB55A}"/>
              </a:ext>
            </a:extLst>
          </p:cNvPr>
          <p:cNvSpPr>
            <a:spLocks noGrp="1"/>
          </p:cNvSpPr>
          <p:nvPr>
            <p:ph type="sldNum" sz="quarter" idx="12"/>
          </p:nvPr>
        </p:nvSpPr>
        <p:spPr/>
        <p:txBody>
          <a:bodyPr/>
          <a:lstStyle/>
          <a:p>
            <a:fld id="{B65900C9-C1B7-4F1C-92F7-17C30857463A}" type="slidenum">
              <a:rPr lang="en-US" smtClean="0"/>
              <a:t>‹#›</a:t>
            </a:fld>
            <a:endParaRPr lang="en-US"/>
          </a:p>
        </p:txBody>
      </p:sp>
    </p:spTree>
    <p:extLst>
      <p:ext uri="{BB962C8B-B14F-4D97-AF65-F5344CB8AC3E}">
        <p14:creationId xmlns:p14="http://schemas.microsoft.com/office/powerpoint/2010/main" val="39353408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DE4D235-B521-434F-9C3A-7CE875F02BD6}"/>
              </a:ext>
            </a:extLst>
          </p:cNvPr>
          <p:cNvSpPr>
            <a:spLocks noGrp="1"/>
          </p:cNvSpPr>
          <p:nvPr>
            <p:ph type="dt" sz="half" idx="10"/>
          </p:nvPr>
        </p:nvSpPr>
        <p:spPr/>
        <p:txBody>
          <a:bodyPr/>
          <a:lstStyle/>
          <a:p>
            <a:fld id="{1B52E0E1-344B-4E26-B5AD-CE86AB802485}" type="datetimeFigureOut">
              <a:rPr lang="en-US" smtClean="0"/>
              <a:t>1/20/20</a:t>
            </a:fld>
            <a:endParaRPr lang="en-US"/>
          </a:p>
        </p:txBody>
      </p:sp>
      <p:sp>
        <p:nvSpPr>
          <p:cNvPr id="3" name="Footer Placeholder 2">
            <a:extLst>
              <a:ext uri="{FF2B5EF4-FFF2-40B4-BE49-F238E27FC236}">
                <a16:creationId xmlns:a16="http://schemas.microsoft.com/office/drawing/2014/main" id="{91DEB77C-E2C4-4B20-ADA3-6063C1E3153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B30CBED-9E87-451E-B4D8-6D08340CF5D8}"/>
              </a:ext>
            </a:extLst>
          </p:cNvPr>
          <p:cNvSpPr>
            <a:spLocks noGrp="1"/>
          </p:cNvSpPr>
          <p:nvPr>
            <p:ph type="sldNum" sz="quarter" idx="12"/>
          </p:nvPr>
        </p:nvSpPr>
        <p:spPr/>
        <p:txBody>
          <a:bodyPr/>
          <a:lstStyle/>
          <a:p>
            <a:fld id="{B65900C9-C1B7-4F1C-92F7-17C30857463A}" type="slidenum">
              <a:rPr lang="en-US" smtClean="0"/>
              <a:t>‹#›</a:t>
            </a:fld>
            <a:endParaRPr lang="en-US"/>
          </a:p>
        </p:txBody>
      </p:sp>
    </p:spTree>
    <p:extLst>
      <p:ext uri="{BB962C8B-B14F-4D97-AF65-F5344CB8AC3E}">
        <p14:creationId xmlns:p14="http://schemas.microsoft.com/office/powerpoint/2010/main" val="19647498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0AF71D-6F99-4644-9C32-F273FFE40DA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FBD05EF-C2B9-456F-8835-AC3B30EC303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87F5425-39B1-448C-8C09-17379C37572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E4BA82B-3112-4EFF-AC26-2E5364247771}"/>
              </a:ext>
            </a:extLst>
          </p:cNvPr>
          <p:cNvSpPr>
            <a:spLocks noGrp="1"/>
          </p:cNvSpPr>
          <p:nvPr>
            <p:ph type="dt" sz="half" idx="10"/>
          </p:nvPr>
        </p:nvSpPr>
        <p:spPr/>
        <p:txBody>
          <a:bodyPr/>
          <a:lstStyle/>
          <a:p>
            <a:fld id="{1B52E0E1-344B-4E26-B5AD-CE86AB802485}" type="datetimeFigureOut">
              <a:rPr lang="en-US" smtClean="0"/>
              <a:t>1/20/20</a:t>
            </a:fld>
            <a:endParaRPr lang="en-US"/>
          </a:p>
        </p:txBody>
      </p:sp>
      <p:sp>
        <p:nvSpPr>
          <p:cNvPr id="6" name="Footer Placeholder 5">
            <a:extLst>
              <a:ext uri="{FF2B5EF4-FFF2-40B4-BE49-F238E27FC236}">
                <a16:creationId xmlns:a16="http://schemas.microsoft.com/office/drawing/2014/main" id="{1F906351-6F3F-4F91-83A9-98E77363B50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82C2999-BD87-4680-BD2C-CB3D582E63FD}"/>
              </a:ext>
            </a:extLst>
          </p:cNvPr>
          <p:cNvSpPr>
            <a:spLocks noGrp="1"/>
          </p:cNvSpPr>
          <p:nvPr>
            <p:ph type="sldNum" sz="quarter" idx="12"/>
          </p:nvPr>
        </p:nvSpPr>
        <p:spPr/>
        <p:txBody>
          <a:bodyPr/>
          <a:lstStyle/>
          <a:p>
            <a:fld id="{B65900C9-C1B7-4F1C-92F7-17C30857463A}" type="slidenum">
              <a:rPr lang="en-US" smtClean="0"/>
              <a:t>‹#›</a:t>
            </a:fld>
            <a:endParaRPr lang="en-US"/>
          </a:p>
        </p:txBody>
      </p:sp>
    </p:spTree>
    <p:extLst>
      <p:ext uri="{BB962C8B-B14F-4D97-AF65-F5344CB8AC3E}">
        <p14:creationId xmlns:p14="http://schemas.microsoft.com/office/powerpoint/2010/main" val="9290770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250D97-8169-48FD-9147-8032374DD19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D4B0208-ECE4-4EC6-8863-4F0A678DCC3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A318575-E703-4582-85F8-8E9B25B7999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AB162DF0-4906-4B3E-BFDB-1D097C8B911A}"/>
              </a:ext>
            </a:extLst>
          </p:cNvPr>
          <p:cNvSpPr>
            <a:spLocks noGrp="1"/>
          </p:cNvSpPr>
          <p:nvPr>
            <p:ph type="dt" sz="half" idx="10"/>
          </p:nvPr>
        </p:nvSpPr>
        <p:spPr/>
        <p:txBody>
          <a:bodyPr/>
          <a:lstStyle/>
          <a:p>
            <a:fld id="{1B52E0E1-344B-4E26-B5AD-CE86AB802485}" type="datetimeFigureOut">
              <a:rPr lang="en-US" smtClean="0"/>
              <a:t>1/20/20</a:t>
            </a:fld>
            <a:endParaRPr lang="en-US"/>
          </a:p>
        </p:txBody>
      </p:sp>
      <p:sp>
        <p:nvSpPr>
          <p:cNvPr id="6" name="Footer Placeholder 5">
            <a:extLst>
              <a:ext uri="{FF2B5EF4-FFF2-40B4-BE49-F238E27FC236}">
                <a16:creationId xmlns:a16="http://schemas.microsoft.com/office/drawing/2014/main" id="{519B56B4-594C-41A7-9BB0-DDD2A8B01B1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6B95E30-F343-40B8-BCB6-C1A66C3E74C1}"/>
              </a:ext>
            </a:extLst>
          </p:cNvPr>
          <p:cNvSpPr>
            <a:spLocks noGrp="1"/>
          </p:cNvSpPr>
          <p:nvPr>
            <p:ph type="sldNum" sz="quarter" idx="12"/>
          </p:nvPr>
        </p:nvSpPr>
        <p:spPr/>
        <p:txBody>
          <a:bodyPr/>
          <a:lstStyle/>
          <a:p>
            <a:fld id="{B65900C9-C1B7-4F1C-92F7-17C30857463A}" type="slidenum">
              <a:rPr lang="en-US" smtClean="0"/>
              <a:t>‹#›</a:t>
            </a:fld>
            <a:endParaRPr lang="en-US"/>
          </a:p>
        </p:txBody>
      </p:sp>
    </p:spTree>
    <p:extLst>
      <p:ext uri="{BB962C8B-B14F-4D97-AF65-F5344CB8AC3E}">
        <p14:creationId xmlns:p14="http://schemas.microsoft.com/office/powerpoint/2010/main" val="41175478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BBE1329-2699-44E1-85C9-6B4F2B3C38B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D740CC9-D7DA-4EED-A52B-F8230F3131A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275B572-3054-4639-B241-E9DD9723732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B52E0E1-344B-4E26-B5AD-CE86AB802485}" type="datetimeFigureOut">
              <a:rPr lang="en-US" smtClean="0"/>
              <a:t>1/20/20</a:t>
            </a:fld>
            <a:endParaRPr lang="en-US"/>
          </a:p>
        </p:txBody>
      </p:sp>
      <p:sp>
        <p:nvSpPr>
          <p:cNvPr id="5" name="Footer Placeholder 4">
            <a:extLst>
              <a:ext uri="{FF2B5EF4-FFF2-40B4-BE49-F238E27FC236}">
                <a16:creationId xmlns:a16="http://schemas.microsoft.com/office/drawing/2014/main" id="{D5787CDE-CC99-473F-8F62-749AA3E6D1D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D96558F-BCFA-4DF9-8CEB-3521E11E999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5900C9-C1B7-4F1C-92F7-17C30857463A}" type="slidenum">
              <a:rPr lang="en-US" smtClean="0"/>
              <a:t>‹#›</a:t>
            </a:fld>
            <a:endParaRPr lang="en-US"/>
          </a:p>
        </p:txBody>
      </p:sp>
    </p:spTree>
    <p:extLst>
      <p:ext uri="{BB962C8B-B14F-4D97-AF65-F5344CB8AC3E}">
        <p14:creationId xmlns:p14="http://schemas.microsoft.com/office/powerpoint/2010/main" val="30217652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3" Type="http://schemas.openxmlformats.org/officeDocument/2006/relationships/hyperlink" Target="https://en.wikipedia.org/wiki/Software_testing" TargetMode="External"/><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8" Type="http://schemas.openxmlformats.org/officeDocument/2006/relationships/hyperlink" Target="http://en.wikipedia.org/wiki/Open_Unified_Process" TargetMode="External"/><Relationship Id="rId3" Type="http://schemas.openxmlformats.org/officeDocument/2006/relationships/hyperlink" Target="https://en.wikipedia.org/wiki/Waterfall_model" TargetMode="External"/><Relationship Id="rId7" Type="http://schemas.openxmlformats.org/officeDocument/2006/relationships/hyperlink" Target="http://en.wikipedia.org/wiki/Rational_Unified_Process" TargetMode="External"/><Relationship Id="rId2" Type="http://schemas.openxmlformats.org/officeDocument/2006/relationships/notesSlide" Target="../notesSlides/notesSlide89.xml"/><Relationship Id="rId1" Type="http://schemas.openxmlformats.org/officeDocument/2006/relationships/slideLayout" Target="../slideLayouts/slideLayout2.xml"/><Relationship Id="rId6" Type="http://schemas.openxmlformats.org/officeDocument/2006/relationships/hyperlink" Target="https://en.wikipedia.org/wiki/DOD-STD-2167A" TargetMode="External"/><Relationship Id="rId11" Type="http://schemas.openxmlformats.org/officeDocument/2006/relationships/hyperlink" Target="http://www.scaledagileframework.com/roadmap/" TargetMode="External"/><Relationship Id="rId5" Type="http://schemas.openxmlformats.org/officeDocument/2006/relationships/hyperlink" Target="https://en.wikipedia.org/wiki/Agile_software_development" TargetMode="External"/><Relationship Id="rId10" Type="http://schemas.openxmlformats.org/officeDocument/2006/relationships/hyperlink" Target="https://en.wikipedia.org/wiki/Kanban_(development)" TargetMode="External"/><Relationship Id="rId4" Type="http://schemas.openxmlformats.org/officeDocument/2006/relationships/hyperlink" Target="https://en.wikipedia.org/wiki/Iterative_and_incremental_development" TargetMode="External"/><Relationship Id="rId9" Type="http://schemas.openxmlformats.org/officeDocument/2006/relationships/hyperlink" Target="http://en.wikipedia.org/wiki/Scrum_(development)"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hyperlink" Target="http://junit.org/" TargetMode="External"/><Relationship Id="rId2" Type="http://schemas.openxmlformats.org/officeDocument/2006/relationships/notesSlide" Target="../notesSlides/notesSlide94.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1.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1.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1.xml"/></Relationships>
</file>

<file path=ppt/slides/_rels/slide12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12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12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45.png"/></Relationships>
</file>

<file path=ppt/slides/_rels/slide12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s://docs.microsoft.com/en-us/azure/app-service/app-service-web-get-started-nodejs"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hyperlink" Target="http://www.epogue.info/cpsc-24700/assignments/my-first-website.html"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3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8" Type="http://schemas.openxmlformats.org/officeDocument/2006/relationships/hyperlink" Target="http://en.wikipedia.org/wiki/Open_Unified_Process" TargetMode="External"/><Relationship Id="rId3" Type="http://schemas.openxmlformats.org/officeDocument/2006/relationships/hyperlink" Target="https://en.wikipedia.org/wiki/Waterfall_model" TargetMode="External"/><Relationship Id="rId7" Type="http://schemas.openxmlformats.org/officeDocument/2006/relationships/hyperlink" Target="http://en.wikipedia.org/wiki/Rational_Unified_Process" TargetMode="External"/><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hyperlink" Target="https://en.wikipedia.org/wiki/DOD-STD-2167A" TargetMode="External"/><Relationship Id="rId11" Type="http://schemas.openxmlformats.org/officeDocument/2006/relationships/hyperlink" Target="http://www.scaledagileframework.com/roadmap/" TargetMode="External"/><Relationship Id="rId5" Type="http://schemas.openxmlformats.org/officeDocument/2006/relationships/hyperlink" Target="https://en.wikipedia.org/wiki/Agile_software_development" TargetMode="External"/><Relationship Id="rId10" Type="http://schemas.openxmlformats.org/officeDocument/2006/relationships/hyperlink" Target="https://en.wikipedia.org/wiki/Kanban_(development)" TargetMode="External"/><Relationship Id="rId4" Type="http://schemas.openxmlformats.org/officeDocument/2006/relationships/hyperlink" Target="https://en.wikipedia.org/wiki/Iterative_and_incremental_development" TargetMode="External"/><Relationship Id="rId9" Type="http://schemas.openxmlformats.org/officeDocument/2006/relationships/hyperlink" Target="http://en.wikipedia.org/wiki/Scrum_(development)" TargetMode="Externa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hyperlink" Target="https://en.wikipedia.org/wiki/HTTP" TargetMode="External"/><Relationship Id="rId7" Type="http://schemas.openxmlformats.org/officeDocument/2006/relationships/hyperlink" Target="https://en.wikipedia.org/wiki/Mobile_app_development"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hyperlink" Target="https://en.wikipedia.org/wiki/Object_database" TargetMode="External"/><Relationship Id="rId5" Type="http://schemas.openxmlformats.org/officeDocument/2006/relationships/hyperlink" Target="https://en.wikipedia.org/wiki/JSON" TargetMode="External"/><Relationship Id="rId4" Type="http://schemas.openxmlformats.org/officeDocument/2006/relationships/hyperlink" Target="https://en.wikipedia.org/wiki/XML" TargetMode="Externa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hyperlink" Target="http://junit.org/" TargetMode="External"/><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56.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5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hyperlink" Target="https://www.docker.com/resources/what-container"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60.xml.rels><?xml version="1.0" encoding="UTF-8" standalone="yes"?>
<Relationships xmlns="http://schemas.openxmlformats.org/package/2006/relationships"><Relationship Id="rId3" Type="http://schemas.openxmlformats.org/officeDocument/2006/relationships/image" Target="../media/image29.tiff"/><Relationship Id="rId2" Type="http://schemas.openxmlformats.org/officeDocument/2006/relationships/hyperlink" Target="https://www.docker.com/resources/what-container" TargetMode="Externa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6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8" Type="http://schemas.openxmlformats.org/officeDocument/2006/relationships/hyperlink" Target="https://en.wikipedia.org/wiki/List_of_TCP_and_UDP_port_numbers" TargetMode="External"/><Relationship Id="rId3" Type="http://schemas.openxmlformats.org/officeDocument/2006/relationships/hyperlink" Target="https://en.wikipedia.org/wiki/Internet" TargetMode="External"/><Relationship Id="rId7" Type="http://schemas.openxmlformats.org/officeDocument/2006/relationships/hyperlink" Target="https://en.wikipedia.org/wiki/Network_socket" TargetMode="External"/><Relationship Id="rId2" Type="http://schemas.openxmlformats.org/officeDocument/2006/relationships/notesSlide" Target="../notesSlides/notesSlide54.xml"/><Relationship Id="rId1" Type="http://schemas.openxmlformats.org/officeDocument/2006/relationships/slideLayout" Target="../slideLayouts/slideLayout2.xml"/><Relationship Id="rId6" Type="http://schemas.openxmlformats.org/officeDocument/2006/relationships/hyperlink" Target="https://en.wikipedia.org/wiki/User_Datagram_Protocol" TargetMode="External"/><Relationship Id="rId5" Type="http://schemas.openxmlformats.org/officeDocument/2006/relationships/hyperlink" Target="https://en.wikipedia.org/wiki/Transmission_Control_Protocol" TargetMode="External"/><Relationship Id="rId4" Type="http://schemas.openxmlformats.org/officeDocument/2006/relationships/hyperlink" Target="https://en.wikipedia.org/wiki/Internet_Protocol" TargetMode="External"/><Relationship Id="rId9" Type="http://schemas.openxmlformats.org/officeDocument/2006/relationships/image" Target="../media/image31.png"/></Relationships>
</file>

<file path=ppt/slides/_rels/slide67.xml.rels><?xml version="1.0" encoding="UTF-8" standalone="yes"?>
<Relationships xmlns="http://schemas.openxmlformats.org/package/2006/relationships"><Relationship Id="rId8" Type="http://schemas.openxmlformats.org/officeDocument/2006/relationships/hyperlink" Target="https://en.wikipedia.org/wiki/JavaScript" TargetMode="External"/><Relationship Id="rId3" Type="http://schemas.openxmlformats.org/officeDocument/2006/relationships/hyperlink" Target="https://en.wikipedia.org/wiki/World_Wide_Web" TargetMode="External"/><Relationship Id="rId7" Type="http://schemas.openxmlformats.org/officeDocument/2006/relationships/hyperlink" Target="https://en.wikipedia.org/wiki/Cascading_Style_Sheets" TargetMode="External"/><Relationship Id="rId2" Type="http://schemas.openxmlformats.org/officeDocument/2006/relationships/notesSlide" Target="../notesSlides/notesSlide55.xml"/><Relationship Id="rId1" Type="http://schemas.openxmlformats.org/officeDocument/2006/relationships/slideLayout" Target="../slideLayouts/slideLayout2.xml"/><Relationship Id="rId6" Type="http://schemas.openxmlformats.org/officeDocument/2006/relationships/hyperlink" Target="https://en.wikipedia.org/wiki/HTML" TargetMode="External"/><Relationship Id="rId5" Type="http://schemas.openxmlformats.org/officeDocument/2006/relationships/hyperlink" Target="https://en.wikipedia.org/wiki/Domain_Name_System" TargetMode="External"/><Relationship Id="rId10" Type="http://schemas.openxmlformats.org/officeDocument/2006/relationships/hyperlink" Target="https://en.wikipedia.org/wiki/Internet_protocol_suite" TargetMode="External"/><Relationship Id="rId4" Type="http://schemas.openxmlformats.org/officeDocument/2006/relationships/hyperlink" Target="https://en.wikipedia.org/wiki/Hypertext_Transfer_Protocol" TargetMode="External"/><Relationship Id="rId9" Type="http://schemas.openxmlformats.org/officeDocument/2006/relationships/image" Target="../media/image32.png"/></Relationships>
</file>

<file path=ppt/slides/_rels/slide68.xml.rels><?xml version="1.0" encoding="UTF-8" standalone="yes"?>
<Relationships xmlns="http://schemas.openxmlformats.org/package/2006/relationships"><Relationship Id="rId8" Type="http://schemas.openxmlformats.org/officeDocument/2006/relationships/hyperlink" Target="https://en.wikipedia.org/wiki/XML-RPC" TargetMode="External"/><Relationship Id="rId3" Type="http://schemas.openxmlformats.org/officeDocument/2006/relationships/hyperlink" Target="https://en.wikipedia.org/wiki/Remote_procedure_call" TargetMode="External"/><Relationship Id="rId7" Type="http://schemas.openxmlformats.org/officeDocument/2006/relationships/hyperlink" Target="https://en.wikipedia.org/wiki/XM" TargetMode="External"/><Relationship Id="rId2" Type="http://schemas.openxmlformats.org/officeDocument/2006/relationships/notesSlide" Target="../notesSlides/notesSlide56.xml"/><Relationship Id="rId1" Type="http://schemas.openxmlformats.org/officeDocument/2006/relationships/slideLayout" Target="../slideLayouts/slideLayout2.xml"/><Relationship Id="rId6" Type="http://schemas.openxmlformats.org/officeDocument/2006/relationships/hyperlink" Target="https://en.wikipedia.org/wiki/Common_Object_Request_Broker_Architecture" TargetMode="External"/><Relationship Id="rId5" Type="http://schemas.openxmlformats.org/officeDocument/2006/relationships/hyperlink" Target="https://en.wikipedia.org/wiki/Distributed_Component_Object_Model" TargetMode="External"/><Relationship Id="rId10" Type="http://schemas.openxmlformats.org/officeDocument/2006/relationships/hyperlink" Target="https://en.wikipedia.org/wiki/Internet_protocol_suite" TargetMode="External"/><Relationship Id="rId4" Type="http://schemas.openxmlformats.org/officeDocument/2006/relationships/hyperlink" Target="https://en.wikipedia.org/wiki/Java_remote_method_invocation" TargetMode="External"/><Relationship Id="rId9" Type="http://schemas.openxmlformats.org/officeDocument/2006/relationships/image" Target="../media/image32.png"/></Relationships>
</file>

<file path=ppt/slides/_rels/slide69.xml.rels><?xml version="1.0" encoding="UTF-8" standalone="yes"?>
<Relationships xmlns="http://schemas.openxmlformats.org/package/2006/relationships"><Relationship Id="rId8" Type="http://schemas.openxmlformats.org/officeDocument/2006/relationships/hyperlink" Target="https://en.wikipedia.org/wiki/Representational_state_transfer" TargetMode="External"/><Relationship Id="rId3" Type="http://schemas.openxmlformats.org/officeDocument/2006/relationships/hyperlink" Target="https://en.wikipedia.org/wiki/Web_service" TargetMode="External"/><Relationship Id="rId7" Type="http://schemas.openxmlformats.org/officeDocument/2006/relationships/hyperlink" Target="https://en.wikipedia.org/wiki/JSON" TargetMode="External"/><Relationship Id="rId2" Type="http://schemas.openxmlformats.org/officeDocument/2006/relationships/notesSlide" Target="../notesSlides/notesSlide57.xml"/><Relationship Id="rId1" Type="http://schemas.openxmlformats.org/officeDocument/2006/relationships/slideLayout" Target="../slideLayouts/slideLayout2.xml"/><Relationship Id="rId6" Type="http://schemas.openxmlformats.org/officeDocument/2006/relationships/hyperlink" Target="https://en.wikipedia.org/wiki/SOAP" TargetMode="External"/><Relationship Id="rId5" Type="http://schemas.openxmlformats.org/officeDocument/2006/relationships/hyperlink" Target="https://en.wikipedia.org/wiki/XML-RPC" TargetMode="External"/><Relationship Id="rId10" Type="http://schemas.openxmlformats.org/officeDocument/2006/relationships/hyperlink" Target="https://en.wikipedia.org/wiki/Internet_protocol_suite" TargetMode="External"/><Relationship Id="rId4" Type="http://schemas.openxmlformats.org/officeDocument/2006/relationships/hyperlink" Target="https://en.wikipedia.org/wiki/XM" TargetMode="External"/><Relationship Id="rId9" Type="http://schemas.openxmlformats.org/officeDocument/2006/relationships/image" Target="../media/image3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8" Type="http://schemas.openxmlformats.org/officeDocument/2006/relationships/hyperlink" Target="https://code.tutsplus.com/tutorials/rest-vs-grpc-battle-of-the-apis--cms-30711" TargetMode="External"/><Relationship Id="rId3" Type="http://schemas.openxmlformats.org/officeDocument/2006/relationships/hyperlink" Target="https://en.wikipedia.org/wiki/Web_service" TargetMode="External"/><Relationship Id="rId7" Type="http://schemas.openxmlformats.org/officeDocument/2006/relationships/hyperlink" Target="https://grpc.io/faq/" TargetMode="External"/><Relationship Id="rId2" Type="http://schemas.openxmlformats.org/officeDocument/2006/relationships/notesSlide" Target="../notesSlides/notesSlide58.xml"/><Relationship Id="rId1" Type="http://schemas.openxmlformats.org/officeDocument/2006/relationships/slideLayout" Target="../slideLayouts/slideLayout2.xml"/><Relationship Id="rId6" Type="http://schemas.openxmlformats.org/officeDocument/2006/relationships/hyperlink" Target="https://en.wikipedia.org/wiki/GRPC" TargetMode="External"/><Relationship Id="rId11" Type="http://schemas.openxmlformats.org/officeDocument/2006/relationships/hyperlink" Target="https://en.wikipedia.org/wiki/Internet_protocol_suite" TargetMode="External"/><Relationship Id="rId5" Type="http://schemas.openxmlformats.org/officeDocument/2006/relationships/hyperlink" Target="https://en.wikipedia.org/wiki/Representational_state_transfer" TargetMode="External"/><Relationship Id="rId10" Type="http://schemas.openxmlformats.org/officeDocument/2006/relationships/image" Target="../media/image32.png"/><Relationship Id="rId4" Type="http://schemas.openxmlformats.org/officeDocument/2006/relationships/hyperlink" Target="https://en.wikipedia.org/wiki/JSON" TargetMode="External"/><Relationship Id="rId9" Type="http://schemas.openxmlformats.org/officeDocument/2006/relationships/hyperlink" Target="https://medium.com/@EmperorRXF/evaluating-performance-of-rest-vs-grpc-1b8bdf0b22da" TargetMode="External"/></Relationships>
</file>

<file path=ppt/slides/_rels/slide71.xml.rels><?xml version="1.0" encoding="UTF-8" standalone="yes"?>
<Relationships xmlns="http://schemas.openxmlformats.org/package/2006/relationships"><Relationship Id="rId8" Type="http://schemas.openxmlformats.org/officeDocument/2006/relationships/hyperlink" Target="https://en.wikipedia.org/wiki/List_of_TCP_and_UDP_port_numbers" TargetMode="External"/><Relationship Id="rId3" Type="http://schemas.openxmlformats.org/officeDocument/2006/relationships/hyperlink" Target="https://en.wikipedia.org/wiki/Internet" TargetMode="External"/><Relationship Id="rId7" Type="http://schemas.openxmlformats.org/officeDocument/2006/relationships/hyperlink" Target="https://en.wikipedia.org/wiki/Network_socket" TargetMode="External"/><Relationship Id="rId2" Type="http://schemas.openxmlformats.org/officeDocument/2006/relationships/notesSlide" Target="../notesSlides/notesSlide59.xml"/><Relationship Id="rId1" Type="http://schemas.openxmlformats.org/officeDocument/2006/relationships/slideLayout" Target="../slideLayouts/slideLayout2.xml"/><Relationship Id="rId6" Type="http://schemas.openxmlformats.org/officeDocument/2006/relationships/hyperlink" Target="https://en.wikipedia.org/wiki/User_Datagram_Protocol" TargetMode="External"/><Relationship Id="rId5" Type="http://schemas.openxmlformats.org/officeDocument/2006/relationships/hyperlink" Target="https://en.wikipedia.org/wiki/Transmission_Control_Protocol" TargetMode="External"/><Relationship Id="rId4" Type="http://schemas.openxmlformats.org/officeDocument/2006/relationships/hyperlink" Target="https://en.wikipedia.org/wiki/Internet_Protocol" TargetMode="External"/></Relationships>
</file>

<file path=ppt/slides/_rels/slide72.xml.rels><?xml version="1.0" encoding="UTF-8" standalone="yes"?>
<Relationships xmlns="http://schemas.openxmlformats.org/package/2006/relationships"><Relationship Id="rId8" Type="http://schemas.openxmlformats.org/officeDocument/2006/relationships/hyperlink" Target="https://en.wikipedia.org/wiki/JavaScript" TargetMode="External"/><Relationship Id="rId3" Type="http://schemas.openxmlformats.org/officeDocument/2006/relationships/hyperlink" Target="https://en.wikipedia.org/wiki/World_Wide_Web" TargetMode="External"/><Relationship Id="rId7" Type="http://schemas.openxmlformats.org/officeDocument/2006/relationships/hyperlink" Target="https://en.wikipedia.org/wiki/Cascading_Style_Sheets" TargetMode="External"/><Relationship Id="rId2" Type="http://schemas.openxmlformats.org/officeDocument/2006/relationships/notesSlide" Target="../notesSlides/notesSlide60.xml"/><Relationship Id="rId1" Type="http://schemas.openxmlformats.org/officeDocument/2006/relationships/slideLayout" Target="../slideLayouts/slideLayout2.xml"/><Relationship Id="rId6" Type="http://schemas.openxmlformats.org/officeDocument/2006/relationships/hyperlink" Target="https://en.wikipedia.org/wiki/HTML" TargetMode="External"/><Relationship Id="rId5" Type="http://schemas.openxmlformats.org/officeDocument/2006/relationships/hyperlink" Target="https://en.wikipedia.org/wiki/Domain_Name_System" TargetMode="External"/><Relationship Id="rId4" Type="http://schemas.openxmlformats.org/officeDocument/2006/relationships/hyperlink" Target="https://en.wikipedia.org/wiki/Hypertext_Transfer_Protocol" TargetMode="External"/></Relationships>
</file>

<file path=ppt/slides/_rels/slide73.xml.rels><?xml version="1.0" encoding="UTF-8" standalone="yes"?>
<Relationships xmlns="http://schemas.openxmlformats.org/package/2006/relationships"><Relationship Id="rId8" Type="http://schemas.openxmlformats.org/officeDocument/2006/relationships/hyperlink" Target="https://en.wikipedia.org/wiki/XML-RPC" TargetMode="External"/><Relationship Id="rId3" Type="http://schemas.openxmlformats.org/officeDocument/2006/relationships/hyperlink" Target="https://en.wikipedia.org/wiki/Remote_procedure_call" TargetMode="External"/><Relationship Id="rId7" Type="http://schemas.openxmlformats.org/officeDocument/2006/relationships/hyperlink" Target="https://en.wikipedia.org/wiki/XM" TargetMode="External"/><Relationship Id="rId2" Type="http://schemas.openxmlformats.org/officeDocument/2006/relationships/notesSlide" Target="../notesSlides/notesSlide61.xml"/><Relationship Id="rId1" Type="http://schemas.openxmlformats.org/officeDocument/2006/relationships/slideLayout" Target="../slideLayouts/slideLayout2.xml"/><Relationship Id="rId6" Type="http://schemas.openxmlformats.org/officeDocument/2006/relationships/hyperlink" Target="https://en.wikipedia.org/wiki/Common_Object_Request_Broker_Architecture" TargetMode="External"/><Relationship Id="rId5" Type="http://schemas.openxmlformats.org/officeDocument/2006/relationships/hyperlink" Target="https://en.wikipedia.org/wiki/Distributed_Component_Object_Model" TargetMode="External"/><Relationship Id="rId4" Type="http://schemas.openxmlformats.org/officeDocument/2006/relationships/hyperlink" Target="https://en.wikipedia.org/wiki/Java_remote_method_invocation" TargetMode="External"/></Relationships>
</file>

<file path=ppt/slides/_rels/slide74.xml.rels><?xml version="1.0" encoding="UTF-8" standalone="yes"?>
<Relationships xmlns="http://schemas.openxmlformats.org/package/2006/relationships"><Relationship Id="rId8" Type="http://schemas.openxmlformats.org/officeDocument/2006/relationships/hyperlink" Target="https://en.wikipedia.org/wiki/JSON" TargetMode="External"/><Relationship Id="rId3" Type="http://schemas.openxmlformats.org/officeDocument/2006/relationships/hyperlink" Target="https://en.wikipedia.org/wiki/GRPC" TargetMode="External"/><Relationship Id="rId7" Type="http://schemas.openxmlformats.org/officeDocument/2006/relationships/hyperlink" Target="https://en.wikipedia.org/wiki/SOAP" TargetMode="External"/><Relationship Id="rId2" Type="http://schemas.openxmlformats.org/officeDocument/2006/relationships/notesSlide" Target="../notesSlides/notesSlide62.xml"/><Relationship Id="rId1" Type="http://schemas.openxmlformats.org/officeDocument/2006/relationships/slideLayout" Target="../slideLayouts/slideLayout2.xml"/><Relationship Id="rId6" Type="http://schemas.openxmlformats.org/officeDocument/2006/relationships/hyperlink" Target="https://en.wikipedia.org/wiki/XML-RPC" TargetMode="External"/><Relationship Id="rId5" Type="http://schemas.openxmlformats.org/officeDocument/2006/relationships/hyperlink" Target="https://en.wikipedia.org/wiki/XM" TargetMode="External"/><Relationship Id="rId4" Type="http://schemas.openxmlformats.org/officeDocument/2006/relationships/hyperlink" Target="https://en.wikipedia.org/wiki/Web_service" TargetMode="External"/><Relationship Id="rId9" Type="http://schemas.openxmlformats.org/officeDocument/2006/relationships/hyperlink" Target="https://en.wikipedia.org/wiki/Representational_state_transfer" TargetMode="External"/></Relationships>
</file>

<file path=ppt/slides/_rels/slide75.xml.rels><?xml version="1.0" encoding="UTF-8" standalone="yes"?>
<Relationships xmlns="http://schemas.openxmlformats.org/package/2006/relationships"><Relationship Id="rId3" Type="http://schemas.openxmlformats.org/officeDocument/2006/relationships/hyperlink" Target="https://en.wikipedia.org/wiki/JSON" TargetMode="External"/><Relationship Id="rId7" Type="http://schemas.openxmlformats.org/officeDocument/2006/relationships/hyperlink" Target="https://medium.com/@EmperorRXF/evaluating-performance-of-rest-vs-grpc-1b8bdf0b22da" TargetMode="External"/><Relationship Id="rId2" Type="http://schemas.openxmlformats.org/officeDocument/2006/relationships/notesSlide" Target="../notesSlides/notesSlide63.xml"/><Relationship Id="rId1" Type="http://schemas.openxmlformats.org/officeDocument/2006/relationships/slideLayout" Target="../slideLayouts/slideLayout2.xml"/><Relationship Id="rId6" Type="http://schemas.openxmlformats.org/officeDocument/2006/relationships/hyperlink" Target="https://code.tutsplus.com/tutorials/rest-vs-grpc-battle-of-the-apis--cms-30711" TargetMode="External"/><Relationship Id="rId5" Type="http://schemas.openxmlformats.org/officeDocument/2006/relationships/hyperlink" Target="https://en.wikipedia.org/wiki/GRPC" TargetMode="External"/><Relationship Id="rId4" Type="http://schemas.openxmlformats.org/officeDocument/2006/relationships/hyperlink" Target="https://en.wikipedia.org/wiki/Representational_state_transfer" TargetMode="External"/></Relationships>
</file>

<file path=ppt/slides/_rels/slide76.xml.rels><?xml version="1.0" encoding="UTF-8" standalone="yes"?>
<Relationships xmlns="http://schemas.openxmlformats.org/package/2006/relationships"><Relationship Id="rId3" Type="http://schemas.openxmlformats.org/officeDocument/2006/relationships/hyperlink" Target="https://spectrum.ieee.org/view-from-the-valley/at-work/tech-careers/sql-java-top-list-of-most-indemand-tech-skills" TargetMode="External"/><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file:///./commons.wikimedia.org/w/index.php" TargetMode="External"/><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hyperlink" Target="https://commons.wikimedia.org/w/index.php?curid=44894952" TargetMode="External"/><Relationship Id="rId4" Type="http://schemas.openxmlformats.org/officeDocument/2006/relationships/hyperlink" Target="https://creativecommons.org/licenses/by-sa/4.0" TargetMode="External"/></Relationships>
</file>

<file path=ppt/slides/_rels/slide80.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81.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26.tiff"/><Relationship Id="rId2" Type="http://schemas.openxmlformats.org/officeDocument/2006/relationships/notesSlide" Target="../notesSlides/notesSlide67.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77.xml"/><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79.xml"/><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81.xml"/><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82.xml"/><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83.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1AB7F5B-4495-498D-9228-FE0FCE273C43}"/>
              </a:ext>
            </a:extLst>
          </p:cNvPr>
          <p:cNvSpPr>
            <a:spLocks noGrp="1"/>
          </p:cNvSpPr>
          <p:nvPr>
            <p:ph type="title"/>
          </p:nvPr>
        </p:nvSpPr>
        <p:spPr>
          <a:xfrm>
            <a:off x="838200" y="474626"/>
            <a:ext cx="10515600" cy="757272"/>
          </a:xfrm>
        </p:spPr>
        <p:txBody>
          <a:bodyPr>
            <a:normAutofit fontScale="90000"/>
          </a:bodyPr>
          <a:lstStyle/>
          <a:p>
            <a:r>
              <a:rPr lang="en-US" sz="3600" dirty="0"/>
              <a:t>Discussion &amp; Lecture Session</a:t>
            </a:r>
            <a:br>
              <a:rPr lang="en-US" sz="3600" dirty="0"/>
            </a:br>
            <a:r>
              <a:rPr lang="en-US" sz="3600" dirty="0"/>
              <a:t>Sound &amp; Recording Check</a:t>
            </a:r>
            <a:endParaRPr lang="en-US" sz="3600" b="1" i="1" u="sng" dirty="0"/>
          </a:p>
        </p:txBody>
      </p:sp>
      <p:sp>
        <p:nvSpPr>
          <p:cNvPr id="5" name="Content Placeholder 2">
            <a:extLst>
              <a:ext uri="{FF2B5EF4-FFF2-40B4-BE49-F238E27FC236}">
                <a16:creationId xmlns:a16="http://schemas.microsoft.com/office/drawing/2014/main" id="{A3AEDF17-A7EB-42B8-A3CF-77C0E99B49FB}"/>
              </a:ext>
            </a:extLst>
          </p:cNvPr>
          <p:cNvSpPr>
            <a:spLocks noGrp="1"/>
          </p:cNvSpPr>
          <p:nvPr>
            <p:ph idx="1"/>
          </p:nvPr>
        </p:nvSpPr>
        <p:spPr>
          <a:xfrm>
            <a:off x="838200" y="1423219"/>
            <a:ext cx="10718950" cy="4839358"/>
          </a:xfrm>
        </p:spPr>
        <p:txBody>
          <a:bodyPr>
            <a:normAutofit fontScale="92500" lnSpcReduction="20000"/>
          </a:bodyPr>
          <a:lstStyle/>
          <a:p>
            <a:pPr marL="0" indent="0">
              <a:spcBef>
                <a:spcPts val="1800"/>
              </a:spcBef>
              <a:buNone/>
            </a:pPr>
            <a:r>
              <a:rPr lang="en-US" sz="2000" dirty="0"/>
              <a:t>Remote participants:</a:t>
            </a:r>
          </a:p>
          <a:p>
            <a:pPr>
              <a:spcBef>
                <a:spcPts val="1800"/>
              </a:spcBef>
            </a:pPr>
            <a:r>
              <a:rPr lang="en-US" sz="2000" dirty="0"/>
              <a:t>Log into Join.me</a:t>
            </a:r>
          </a:p>
          <a:p>
            <a:pPr>
              <a:spcBef>
                <a:spcPts val="1800"/>
              </a:spcBef>
            </a:pPr>
            <a:r>
              <a:rPr lang="en-US" sz="2000" dirty="0"/>
              <a:t>Announce yourself and provide your name on the phone and/or in the chat session</a:t>
            </a:r>
          </a:p>
          <a:p>
            <a:pPr>
              <a:spcBef>
                <a:spcPts val="1800"/>
              </a:spcBef>
            </a:pPr>
            <a:r>
              <a:rPr lang="en-US" sz="2000" dirty="0"/>
              <a:t>For Screen Sharing utilize your computer</a:t>
            </a:r>
          </a:p>
          <a:p>
            <a:pPr>
              <a:spcBef>
                <a:spcPts val="1800"/>
              </a:spcBef>
            </a:pPr>
            <a:r>
              <a:rPr lang="en-US" sz="2000" dirty="0"/>
              <a:t>For conference call audio utilize your computer speakers and microphone OR dial into the session with your mobile phone</a:t>
            </a:r>
          </a:p>
          <a:p>
            <a:pPr marL="0" indent="0">
              <a:spcBef>
                <a:spcPts val="1800"/>
              </a:spcBef>
              <a:buNone/>
            </a:pPr>
            <a:r>
              <a:rPr lang="en-US" sz="2000" dirty="0"/>
              <a:t>Onsite participants:</a:t>
            </a:r>
          </a:p>
          <a:p>
            <a:pPr>
              <a:spcBef>
                <a:spcPts val="1800"/>
              </a:spcBef>
            </a:pPr>
            <a:r>
              <a:rPr lang="en-US" sz="2000" dirty="0"/>
              <a:t>Sit in a good spot near the “speaker phone” if possible</a:t>
            </a:r>
          </a:p>
          <a:p>
            <a:pPr>
              <a:spcBef>
                <a:spcPts val="1800"/>
              </a:spcBef>
            </a:pPr>
            <a:r>
              <a:rPr lang="en-US" sz="2000" dirty="0"/>
              <a:t>Optionally sign into Join.me… but make sure that your microphone and speakers are muted/off</a:t>
            </a:r>
          </a:p>
          <a:p>
            <a:pPr marL="0" indent="0">
              <a:spcBef>
                <a:spcPts val="1800"/>
              </a:spcBef>
              <a:buNone/>
            </a:pPr>
            <a:endParaRPr lang="en-US" sz="2000" dirty="0"/>
          </a:p>
          <a:p>
            <a:pPr marL="0" indent="0">
              <a:spcBef>
                <a:spcPts val="1800"/>
              </a:spcBef>
              <a:buNone/>
            </a:pPr>
            <a:r>
              <a:rPr lang="en-US" sz="2000" dirty="0"/>
              <a:t>Test recording by starting recording and then stop recording after a few seconds</a:t>
            </a:r>
          </a:p>
          <a:p>
            <a:pPr marL="0" indent="0">
              <a:spcBef>
                <a:spcPts val="1800"/>
              </a:spcBef>
              <a:buNone/>
            </a:pPr>
            <a:r>
              <a:rPr lang="en-US" sz="2000" dirty="0"/>
              <a:t>Check recording sound when video is released by Join.me</a:t>
            </a:r>
          </a:p>
        </p:txBody>
      </p:sp>
    </p:spTree>
    <p:extLst>
      <p:ext uri="{BB962C8B-B14F-4D97-AF65-F5344CB8AC3E}">
        <p14:creationId xmlns:p14="http://schemas.microsoft.com/office/powerpoint/2010/main" val="7252368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757272"/>
          </a:xfrm>
        </p:spPr>
        <p:txBody>
          <a:bodyPr>
            <a:normAutofit/>
          </a:bodyPr>
          <a:lstStyle/>
          <a:p>
            <a:r>
              <a:rPr lang="en-US" sz="3600"/>
              <a:t>Models</a:t>
            </a:r>
            <a:endParaRPr lang="en-US" sz="3600" dirty="0"/>
          </a:p>
        </p:txBody>
      </p:sp>
      <p:pic>
        <p:nvPicPr>
          <p:cNvPr id="1026" name="Picture 2" descr="Related image">
            <a:extLst>
              <a:ext uri="{FF2B5EF4-FFF2-40B4-BE49-F238E27FC236}">
                <a16:creationId xmlns:a16="http://schemas.microsoft.com/office/drawing/2014/main" id="{2E4672DE-A420-A446-BDBE-26563AA948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1468" y="1382251"/>
            <a:ext cx="9549064" cy="44990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104107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pPr fontAlgn="base">
              <a:spcBef>
                <a:spcPct val="0"/>
              </a:spcBef>
              <a:spcAft>
                <a:spcPct val="0"/>
              </a:spcAft>
              <a:defRPr/>
            </a:pPr>
            <a:r>
              <a:rPr lang="en-US">
                <a:latin typeface="Verdana" pitchFamily="34" charset="0"/>
              </a:rPr>
              <a:t>|  Insert Presentation Title in View&gt;Master, View&gt;Header &amp; Footer | Month Day, YEAR</a:t>
            </a:r>
          </a:p>
        </p:txBody>
      </p:sp>
      <p:sp>
        <p:nvSpPr>
          <p:cNvPr id="3" name="Slide Number Placeholder 2"/>
          <p:cNvSpPr>
            <a:spLocks noGrp="1"/>
          </p:cNvSpPr>
          <p:nvPr>
            <p:ph type="sldNum" sz="quarter" idx="11"/>
          </p:nvPr>
        </p:nvSpPr>
        <p:spPr/>
        <p:txBody>
          <a:bodyPr/>
          <a:lstStyle/>
          <a:p>
            <a:pPr fontAlgn="base">
              <a:spcBef>
                <a:spcPct val="0"/>
              </a:spcBef>
              <a:spcAft>
                <a:spcPct val="0"/>
              </a:spcAft>
              <a:defRPr/>
            </a:pPr>
            <a:fld id="{A55AB4B0-39DD-41E9-BECB-B558D922A335}" type="slidenum">
              <a:rPr lang="en-US">
                <a:latin typeface="Verdana" pitchFamily="34" charset="0"/>
              </a:rPr>
              <a:pPr fontAlgn="base">
                <a:spcBef>
                  <a:spcPct val="0"/>
                </a:spcBef>
                <a:spcAft>
                  <a:spcPct val="0"/>
                </a:spcAft>
                <a:defRPr/>
              </a:pPr>
              <a:t>100</a:t>
            </a:fld>
            <a:endParaRPr lang="en-US">
              <a:latin typeface="Verdana" pitchFamily="34" charset="0"/>
            </a:endParaRPr>
          </a:p>
        </p:txBody>
      </p:sp>
      <p:graphicFrame>
        <p:nvGraphicFramePr>
          <p:cNvPr id="4" name="Chart 3"/>
          <p:cNvGraphicFramePr/>
          <p:nvPr/>
        </p:nvGraphicFramePr>
        <p:xfrm>
          <a:off x="1706880" y="626012"/>
          <a:ext cx="8817120" cy="5317588"/>
        </p:xfrm>
        <a:graphic>
          <a:graphicData uri="http://schemas.openxmlformats.org/drawingml/2006/chart">
            <c:chart xmlns:c="http://schemas.openxmlformats.org/drawingml/2006/chart" xmlns:r="http://schemas.openxmlformats.org/officeDocument/2006/relationships" r:id="rId2"/>
          </a:graphicData>
        </a:graphic>
      </p:graphicFrame>
      <p:sp>
        <p:nvSpPr>
          <p:cNvPr id="5" name="Rectangle 2"/>
          <p:cNvSpPr txBox="1">
            <a:spLocks noChangeArrowheads="1"/>
          </p:cNvSpPr>
          <p:nvPr/>
        </p:nvSpPr>
        <p:spPr bwMode="auto">
          <a:xfrm>
            <a:off x="1890262" y="269876"/>
            <a:ext cx="8633738" cy="478925"/>
          </a:xfrm>
          <a:prstGeom prst="rect">
            <a:avLst/>
          </a:prstGeom>
          <a:noFill/>
          <a:ln w="9525">
            <a:noFill/>
            <a:miter lim="800000"/>
            <a:headEnd/>
            <a:tailEnd/>
          </a:ln>
        </p:spPr>
        <p:txBody>
          <a:bodyPr vert="horz" wrap="square" lIns="0" tIns="45720" rIns="0" bIns="45720" numCol="1" anchor="t" anchorCtr="0" compatLnSpc="1">
            <a:prstTxWarp prst="textNoShape">
              <a:avLst/>
            </a:prstTxWarp>
          </a:bodyPr>
          <a:lstStyle/>
          <a:p>
            <a:pPr eaLnBrk="0" fontAlgn="base" hangingPunct="0">
              <a:lnSpc>
                <a:spcPct val="90000"/>
              </a:lnSpc>
              <a:spcBef>
                <a:spcPct val="0"/>
              </a:spcBef>
              <a:spcAft>
                <a:spcPct val="0"/>
              </a:spcAft>
              <a:defRPr/>
            </a:pPr>
            <a:r>
              <a:rPr lang="en-US" b="1" kern="0" dirty="0">
                <a:solidFill>
                  <a:srgbClr val="367C2B"/>
                </a:solidFill>
                <a:latin typeface="Verdana"/>
              </a:rPr>
              <a:t>EQUIP 12.2 Story Points Delivered by Sprint </a:t>
            </a:r>
          </a:p>
        </p:txBody>
      </p:sp>
    </p:spTree>
    <p:extLst>
      <p:ext uri="{BB962C8B-B14F-4D97-AF65-F5344CB8AC3E}">
        <p14:creationId xmlns:p14="http://schemas.microsoft.com/office/powerpoint/2010/main" val="180285512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184014-FD4F-6C47-8CD5-8DD7EFD14571}"/>
              </a:ext>
            </a:extLst>
          </p:cNvPr>
          <p:cNvSpPr>
            <a:spLocks noGrp="1"/>
          </p:cNvSpPr>
          <p:nvPr>
            <p:ph type="title"/>
          </p:nvPr>
        </p:nvSpPr>
        <p:spPr/>
        <p:txBody>
          <a:bodyPr>
            <a:normAutofit/>
          </a:bodyPr>
          <a:lstStyle/>
          <a:p>
            <a:r>
              <a:rPr lang="en-US" sz="3600" dirty="0"/>
              <a:t>The </a:t>
            </a:r>
            <a:r>
              <a:rPr lang="en-US" sz="3600" b="1" dirty="0"/>
              <a:t>Right-</a:t>
            </a:r>
            <a:r>
              <a:rPr lang="en-US" sz="3600" b="1" dirty="0" err="1"/>
              <a:t>eous</a:t>
            </a:r>
            <a:r>
              <a:rPr lang="en-US" sz="3600" dirty="0"/>
              <a:t> Triangle of Software Development</a:t>
            </a:r>
          </a:p>
        </p:txBody>
      </p:sp>
      <p:sp>
        <p:nvSpPr>
          <p:cNvPr id="5" name="Right Triangle 4">
            <a:extLst>
              <a:ext uri="{FF2B5EF4-FFF2-40B4-BE49-F238E27FC236}">
                <a16:creationId xmlns:a16="http://schemas.microsoft.com/office/drawing/2014/main" id="{D4480575-BA4E-FE47-9265-2138A88FE490}"/>
              </a:ext>
            </a:extLst>
          </p:cNvPr>
          <p:cNvSpPr/>
          <p:nvPr/>
        </p:nvSpPr>
        <p:spPr>
          <a:xfrm>
            <a:off x="2392326" y="1871329"/>
            <a:ext cx="7416209" cy="3588489"/>
          </a:xfrm>
          <a:prstGeom prst="rtTriangle">
            <a:avLst/>
          </a:prstGeom>
          <a:noFill/>
          <a:ln w="254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62E49790-FF97-B34D-9A78-48CE4EA98779}"/>
              </a:ext>
            </a:extLst>
          </p:cNvPr>
          <p:cNvSpPr txBox="1"/>
          <p:nvPr/>
        </p:nvSpPr>
        <p:spPr>
          <a:xfrm>
            <a:off x="5773479" y="2875002"/>
            <a:ext cx="2721935" cy="369332"/>
          </a:xfrm>
          <a:prstGeom prst="rect">
            <a:avLst/>
          </a:prstGeom>
          <a:noFill/>
        </p:spPr>
        <p:txBody>
          <a:bodyPr wrap="square" rtlCol="0">
            <a:spAutoFit/>
          </a:bodyPr>
          <a:lstStyle/>
          <a:p>
            <a:r>
              <a:rPr lang="en-US" b="1" dirty="0"/>
              <a:t>People</a:t>
            </a:r>
            <a:r>
              <a:rPr lang="en-US" dirty="0"/>
              <a:t> &amp; Organization</a:t>
            </a:r>
          </a:p>
        </p:txBody>
      </p:sp>
      <p:sp>
        <p:nvSpPr>
          <p:cNvPr id="7" name="TextBox 6">
            <a:extLst>
              <a:ext uri="{FF2B5EF4-FFF2-40B4-BE49-F238E27FC236}">
                <a16:creationId xmlns:a16="http://schemas.microsoft.com/office/drawing/2014/main" id="{54F65038-2E83-FB4C-B978-8952D50D98FC}"/>
              </a:ext>
            </a:extLst>
          </p:cNvPr>
          <p:cNvSpPr txBox="1"/>
          <p:nvPr/>
        </p:nvSpPr>
        <p:spPr>
          <a:xfrm>
            <a:off x="4735032" y="5704368"/>
            <a:ext cx="2721935" cy="369332"/>
          </a:xfrm>
          <a:prstGeom prst="rect">
            <a:avLst/>
          </a:prstGeom>
          <a:noFill/>
        </p:spPr>
        <p:txBody>
          <a:bodyPr wrap="square" rtlCol="0">
            <a:spAutoFit/>
          </a:bodyPr>
          <a:lstStyle/>
          <a:p>
            <a:r>
              <a:rPr lang="en-US" b="1" dirty="0"/>
              <a:t>Process</a:t>
            </a:r>
            <a:r>
              <a:rPr lang="en-US" dirty="0"/>
              <a:t> &amp; Roles</a:t>
            </a:r>
          </a:p>
        </p:txBody>
      </p:sp>
      <p:sp>
        <p:nvSpPr>
          <p:cNvPr id="8" name="TextBox 7">
            <a:extLst>
              <a:ext uri="{FF2B5EF4-FFF2-40B4-BE49-F238E27FC236}">
                <a16:creationId xmlns:a16="http://schemas.microsoft.com/office/drawing/2014/main" id="{8B5CA776-A117-CD4C-863D-70938182ECC8}"/>
              </a:ext>
            </a:extLst>
          </p:cNvPr>
          <p:cNvSpPr txBox="1"/>
          <p:nvPr/>
        </p:nvSpPr>
        <p:spPr>
          <a:xfrm>
            <a:off x="241004" y="3480907"/>
            <a:ext cx="2721935" cy="369332"/>
          </a:xfrm>
          <a:prstGeom prst="rect">
            <a:avLst/>
          </a:prstGeom>
          <a:noFill/>
        </p:spPr>
        <p:txBody>
          <a:bodyPr wrap="square" rtlCol="0">
            <a:spAutoFit/>
          </a:bodyPr>
          <a:lstStyle/>
          <a:p>
            <a:r>
              <a:rPr lang="en-US" b="1" dirty="0"/>
              <a:t>Technology</a:t>
            </a:r>
            <a:r>
              <a:rPr lang="en-US" dirty="0"/>
              <a:t> &amp; Tools</a:t>
            </a:r>
          </a:p>
        </p:txBody>
      </p:sp>
      <p:sp>
        <p:nvSpPr>
          <p:cNvPr id="23" name="Circular Arrow 22">
            <a:extLst>
              <a:ext uri="{FF2B5EF4-FFF2-40B4-BE49-F238E27FC236}">
                <a16:creationId xmlns:a16="http://schemas.microsoft.com/office/drawing/2014/main" id="{63903416-7BE2-2742-B494-508C336F8098}"/>
              </a:ext>
            </a:extLst>
          </p:cNvPr>
          <p:cNvSpPr/>
          <p:nvPr/>
        </p:nvSpPr>
        <p:spPr>
          <a:xfrm rot="5400000">
            <a:off x="4447067" y="3627162"/>
            <a:ext cx="1238693" cy="1414130"/>
          </a:xfrm>
          <a:prstGeom prst="circularArrow">
            <a:avLst/>
          </a:prstGeom>
          <a:solidFill>
            <a:schemeClr val="accent6">
              <a:lumMod val="75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Circular Arrow 23">
            <a:extLst>
              <a:ext uri="{FF2B5EF4-FFF2-40B4-BE49-F238E27FC236}">
                <a16:creationId xmlns:a16="http://schemas.microsoft.com/office/drawing/2014/main" id="{238ADF2E-D3C4-6245-9E78-5AA5E5078D35}"/>
              </a:ext>
            </a:extLst>
          </p:cNvPr>
          <p:cNvSpPr/>
          <p:nvPr/>
        </p:nvSpPr>
        <p:spPr>
          <a:xfrm rot="16200000">
            <a:off x="4259227" y="3662861"/>
            <a:ext cx="1238693" cy="1414130"/>
          </a:xfrm>
          <a:prstGeom prst="circularArrow">
            <a:avLst/>
          </a:prstGeom>
          <a:solidFill>
            <a:schemeClr val="accent6">
              <a:lumMod val="75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427195727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54951" y="3025490"/>
            <a:ext cx="10013049" cy="807019"/>
          </a:xfrm>
        </p:spPr>
        <p:txBody>
          <a:bodyPr anchor="ctr">
            <a:noAutofit/>
          </a:bodyPr>
          <a:lstStyle/>
          <a:p>
            <a:r>
              <a:rPr lang="en-US" sz="4800" dirty="0"/>
              <a:t>EQUIP Brazil?</a:t>
            </a:r>
          </a:p>
        </p:txBody>
      </p:sp>
    </p:spTree>
    <p:extLst>
      <p:ext uri="{BB962C8B-B14F-4D97-AF65-F5344CB8AC3E}">
        <p14:creationId xmlns:p14="http://schemas.microsoft.com/office/powerpoint/2010/main" val="43837170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EF62A-A58A-064A-B0B2-EB7067C2866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9D4303E-4278-ED44-AED9-FD971C9CDD83}"/>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00283234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4"/>
            <a:ext cx="9144000" cy="3461563"/>
          </a:xfrm>
        </p:spPr>
        <p:txBody>
          <a:bodyPr>
            <a:normAutofit/>
          </a:bodyPr>
          <a:lstStyle/>
          <a:p>
            <a:r>
              <a:rPr lang="en-US" sz="4800" dirty="0"/>
              <a:t>More </a:t>
            </a:r>
            <a:r>
              <a:rPr lang="en-US" sz="4800" dirty="0" err="1"/>
              <a:t>SAFe</a:t>
            </a:r>
            <a:r>
              <a:rPr lang="en-US" sz="4800" dirty="0"/>
              <a:t> and how SDLCs </a:t>
            </a:r>
            <a:br>
              <a:rPr lang="en-US" sz="4800" dirty="0"/>
            </a:br>
            <a:r>
              <a:rPr lang="en-US" sz="4800" dirty="0"/>
              <a:t>impact testing</a:t>
            </a:r>
          </a:p>
        </p:txBody>
      </p:sp>
    </p:spTree>
    <p:extLst>
      <p:ext uri="{BB962C8B-B14F-4D97-AF65-F5344CB8AC3E}">
        <p14:creationId xmlns:p14="http://schemas.microsoft.com/office/powerpoint/2010/main" val="182008590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Software Testing Overview</a:t>
            </a:r>
          </a:p>
        </p:txBody>
      </p:sp>
      <p:sp>
        <p:nvSpPr>
          <p:cNvPr id="3" name="Content Placeholder 2"/>
          <p:cNvSpPr>
            <a:spLocks noGrp="1"/>
          </p:cNvSpPr>
          <p:nvPr>
            <p:ph idx="1"/>
          </p:nvPr>
        </p:nvSpPr>
        <p:spPr>
          <a:xfrm>
            <a:off x="838198" y="1525772"/>
            <a:ext cx="10515601" cy="4651191"/>
          </a:xfrm>
        </p:spPr>
        <p:txBody>
          <a:bodyPr>
            <a:normAutofit/>
          </a:bodyPr>
          <a:lstStyle/>
          <a:p>
            <a:pPr marL="0" indent="0">
              <a:buNone/>
            </a:pPr>
            <a:r>
              <a:rPr lang="en-US" sz="2000" dirty="0"/>
              <a:t>Software Testing </a:t>
            </a:r>
            <a:r>
              <a:rPr lang="en-US" sz="2000" dirty="0">
                <a:hlinkClick r:id="rId3"/>
              </a:rPr>
              <a:t>[link]</a:t>
            </a:r>
            <a:r>
              <a:rPr lang="en-US" sz="2000" dirty="0"/>
              <a:t> is important because, if done right, it can help us find and fix problems earlier and make our system delivery process less immobile, rigid, and fragile.</a:t>
            </a:r>
          </a:p>
          <a:p>
            <a:pPr marL="0" indent="0">
              <a:buNone/>
            </a:pPr>
            <a:r>
              <a:rPr lang="en-US" sz="2000" dirty="0"/>
              <a:t>As future Software Engineers , we are going to:</a:t>
            </a:r>
          </a:p>
          <a:p>
            <a:r>
              <a:rPr lang="en-US" sz="2000" dirty="0"/>
              <a:t>Understand testing within the various Software Development Lifecycles</a:t>
            </a:r>
          </a:p>
          <a:p>
            <a:r>
              <a:rPr lang="en-US" sz="2000" dirty="0"/>
              <a:t>Understand testing terminology</a:t>
            </a:r>
          </a:p>
          <a:p>
            <a:r>
              <a:rPr lang="en-US" sz="2000" dirty="0"/>
              <a:t>Know how to develop applications that are easier to test</a:t>
            </a:r>
          </a:p>
          <a:p>
            <a:r>
              <a:rPr lang="en-US" sz="2000" dirty="0"/>
              <a:t>Understand Unit Testing and Automated Testing</a:t>
            </a:r>
          </a:p>
          <a:p>
            <a:pPr marL="0" indent="0">
              <a:buNone/>
            </a:pPr>
            <a:endParaRPr lang="en-US" sz="2000" dirty="0"/>
          </a:p>
          <a:p>
            <a:pPr marL="0" indent="0">
              <a:buNone/>
            </a:pPr>
            <a:endParaRPr lang="en-US" sz="2000" dirty="0"/>
          </a:p>
          <a:p>
            <a:pPr marL="0" indent="0">
              <a:buNone/>
            </a:pPr>
            <a:endParaRPr lang="en-US" sz="2000" dirty="0"/>
          </a:p>
        </p:txBody>
      </p:sp>
    </p:spTree>
    <p:extLst>
      <p:ext uri="{BB962C8B-B14F-4D97-AF65-F5344CB8AC3E}">
        <p14:creationId xmlns:p14="http://schemas.microsoft.com/office/powerpoint/2010/main" val="60087849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Software Testing “Truths”</a:t>
            </a:r>
          </a:p>
        </p:txBody>
      </p:sp>
      <p:sp>
        <p:nvSpPr>
          <p:cNvPr id="3" name="Content Placeholder 2"/>
          <p:cNvSpPr>
            <a:spLocks noGrp="1"/>
          </p:cNvSpPr>
          <p:nvPr>
            <p:ph idx="1"/>
          </p:nvPr>
        </p:nvSpPr>
        <p:spPr>
          <a:xfrm>
            <a:off x="838198" y="1525772"/>
            <a:ext cx="10515601" cy="4651191"/>
          </a:xfrm>
        </p:spPr>
        <p:txBody>
          <a:bodyPr>
            <a:normAutofit fontScale="32500" lnSpcReduction="20000"/>
          </a:bodyPr>
          <a:lstStyle/>
          <a:p>
            <a:r>
              <a:rPr lang="en-US" sz="5500" dirty="0"/>
              <a:t>Never underestimate the value of good design and implementation (for testability, encapsulation, etc.) on the economics of testing… You can’t afford to test in quality!</a:t>
            </a:r>
          </a:p>
          <a:p>
            <a:r>
              <a:rPr lang="en-US" sz="5500" dirty="0"/>
              <a:t>Defects are exponentially more expensive to fix the longer the exist.</a:t>
            </a:r>
          </a:p>
          <a:p>
            <a:pPr lvl="1">
              <a:buFont typeface="Wingdings" panose="05000000000000000000" pitchFamily="2" charset="2"/>
              <a:buChar char="§"/>
            </a:pPr>
            <a:r>
              <a:rPr lang="en-US" sz="5100" dirty="0"/>
              <a:t>Unit - $200</a:t>
            </a:r>
          </a:p>
          <a:p>
            <a:pPr lvl="1">
              <a:buFont typeface="Wingdings" panose="05000000000000000000" pitchFamily="2" charset="2"/>
              <a:buChar char="§"/>
            </a:pPr>
            <a:r>
              <a:rPr lang="en-US" sz="5100" dirty="0"/>
              <a:t>Integration - $600</a:t>
            </a:r>
          </a:p>
          <a:p>
            <a:pPr lvl="1">
              <a:buFont typeface="Wingdings" panose="05000000000000000000" pitchFamily="2" charset="2"/>
              <a:buChar char="§"/>
            </a:pPr>
            <a:r>
              <a:rPr lang="en-US" sz="5100" dirty="0"/>
              <a:t>User Acceptance - $6,000</a:t>
            </a:r>
          </a:p>
          <a:p>
            <a:pPr lvl="1">
              <a:buFont typeface="Wingdings" panose="05000000000000000000" pitchFamily="2" charset="2"/>
              <a:buChar char="§"/>
            </a:pPr>
            <a:r>
              <a:rPr lang="en-US" sz="5100" dirty="0"/>
              <a:t>Production - $100,000+</a:t>
            </a:r>
          </a:p>
          <a:p>
            <a:r>
              <a:rPr lang="en-US" sz="5500" dirty="0"/>
              <a:t>Performance issues are often the most difficult and expensive defects to fix. They are often not found until the application if running under production load… which is often only when it is in production.</a:t>
            </a:r>
          </a:p>
          <a:p>
            <a:r>
              <a:rPr lang="en-US" sz="5500" dirty="0"/>
              <a:t>The permutations of modern software features, data, tools, environments, etc. quickly becomes unmanageable. Testability needs to be goal of nearly all non-trivial applications. </a:t>
            </a:r>
          </a:p>
          <a:p>
            <a:r>
              <a:rPr lang="en-US" sz="5500" dirty="0"/>
              <a:t>Developers need to be responsible for product quality. Tester should be able to minimize that chance that a defect makes it to production. </a:t>
            </a:r>
          </a:p>
          <a:p>
            <a:r>
              <a:rPr lang="en-US" sz="5500" dirty="0"/>
              <a:t>Dave Cutler of Windows NT fame had a quote. I wish I could remember the exact words, but it went something like, “I hate having testers because they give developers the false hope that someone else can save them from their sins.”</a:t>
            </a:r>
          </a:p>
        </p:txBody>
      </p:sp>
    </p:spTree>
    <p:extLst>
      <p:ext uri="{BB962C8B-B14F-4D97-AF65-F5344CB8AC3E}">
        <p14:creationId xmlns:p14="http://schemas.microsoft.com/office/powerpoint/2010/main" val="408778470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Object-Oriented Programming within Various Development Methodologies</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22334" y="1690688"/>
            <a:ext cx="8147331" cy="4888399"/>
          </a:xfrm>
          <a:prstGeom prst="rect">
            <a:avLst/>
          </a:prstGeom>
        </p:spPr>
      </p:pic>
      <p:sp>
        <p:nvSpPr>
          <p:cNvPr id="11" name="Arrow: Down 10"/>
          <p:cNvSpPr/>
          <p:nvPr/>
        </p:nvSpPr>
        <p:spPr>
          <a:xfrm>
            <a:off x="4653422" y="1997053"/>
            <a:ext cx="565426" cy="309217"/>
          </a:xfrm>
          <a:prstGeom prst="down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Arrow: Down 11"/>
          <p:cNvSpPr/>
          <p:nvPr/>
        </p:nvSpPr>
        <p:spPr>
          <a:xfrm>
            <a:off x="5508411" y="1997052"/>
            <a:ext cx="565426" cy="309217"/>
          </a:xfrm>
          <a:prstGeom prst="downArrow">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Arrow: Down 12"/>
          <p:cNvSpPr/>
          <p:nvPr/>
        </p:nvSpPr>
        <p:spPr>
          <a:xfrm>
            <a:off x="6363400" y="1997051"/>
            <a:ext cx="565426" cy="309217"/>
          </a:xfrm>
          <a:prstGeom prst="downArrow">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Arrow: Down 13"/>
          <p:cNvSpPr/>
          <p:nvPr/>
        </p:nvSpPr>
        <p:spPr>
          <a:xfrm rot="13859032">
            <a:off x="4277720" y="4545474"/>
            <a:ext cx="565426" cy="309217"/>
          </a:xfrm>
          <a:prstGeom prst="down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Arrow: Down 14"/>
          <p:cNvSpPr/>
          <p:nvPr/>
        </p:nvSpPr>
        <p:spPr>
          <a:xfrm rot="13859032">
            <a:off x="6080687" y="4545476"/>
            <a:ext cx="565426" cy="309217"/>
          </a:xfrm>
          <a:prstGeom prst="down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Arrow: Down 15"/>
          <p:cNvSpPr/>
          <p:nvPr/>
        </p:nvSpPr>
        <p:spPr>
          <a:xfrm rot="13859032">
            <a:off x="7861032" y="4545473"/>
            <a:ext cx="565426" cy="309217"/>
          </a:xfrm>
          <a:prstGeom prst="down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688217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Effect transition="in" filter="fade">
                                      <p:cBhvr>
                                        <p:cTn id="9" dur="500"/>
                                        <p:tgtEl>
                                          <p:spTgt spid="11"/>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12"/>
                                        </p:tgtEl>
                                        <p:attrNameLst>
                                          <p:attrName>style.visibility</p:attrName>
                                        </p:attrNameLst>
                                      </p:cBhvr>
                                      <p:to>
                                        <p:strVal val="visible"/>
                                      </p:to>
                                    </p:set>
                                    <p:anim calcmode="lin" valueType="num">
                                      <p:cBhvr>
                                        <p:cTn id="14" dur="500" fill="hold"/>
                                        <p:tgtEl>
                                          <p:spTgt spid="12"/>
                                        </p:tgtEl>
                                        <p:attrNameLst>
                                          <p:attrName>ppt_w</p:attrName>
                                        </p:attrNameLst>
                                      </p:cBhvr>
                                      <p:tavLst>
                                        <p:tav tm="0">
                                          <p:val>
                                            <p:fltVal val="0"/>
                                          </p:val>
                                        </p:tav>
                                        <p:tav tm="100000">
                                          <p:val>
                                            <p:strVal val="#ppt_w"/>
                                          </p:val>
                                        </p:tav>
                                      </p:tavLst>
                                    </p:anim>
                                    <p:anim calcmode="lin" valueType="num">
                                      <p:cBhvr>
                                        <p:cTn id="15" dur="500" fill="hold"/>
                                        <p:tgtEl>
                                          <p:spTgt spid="12"/>
                                        </p:tgtEl>
                                        <p:attrNameLst>
                                          <p:attrName>ppt_h</p:attrName>
                                        </p:attrNameLst>
                                      </p:cBhvr>
                                      <p:tavLst>
                                        <p:tav tm="0">
                                          <p:val>
                                            <p:fltVal val="0"/>
                                          </p:val>
                                        </p:tav>
                                        <p:tav tm="100000">
                                          <p:val>
                                            <p:strVal val="#ppt_h"/>
                                          </p:val>
                                        </p:tav>
                                      </p:tavLst>
                                    </p:anim>
                                    <p:animEffect transition="in" filter="fade">
                                      <p:cBhvr>
                                        <p:cTn id="16" dur="500"/>
                                        <p:tgtEl>
                                          <p:spTgt spid="12"/>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anim calcmode="lin" valueType="num">
                                      <p:cBhvr>
                                        <p:cTn id="21" dur="500" fill="hold"/>
                                        <p:tgtEl>
                                          <p:spTgt spid="13"/>
                                        </p:tgtEl>
                                        <p:attrNameLst>
                                          <p:attrName>ppt_w</p:attrName>
                                        </p:attrNameLst>
                                      </p:cBhvr>
                                      <p:tavLst>
                                        <p:tav tm="0">
                                          <p:val>
                                            <p:fltVal val="0"/>
                                          </p:val>
                                        </p:tav>
                                        <p:tav tm="100000">
                                          <p:val>
                                            <p:strVal val="#ppt_w"/>
                                          </p:val>
                                        </p:tav>
                                      </p:tavLst>
                                    </p:anim>
                                    <p:anim calcmode="lin" valueType="num">
                                      <p:cBhvr>
                                        <p:cTn id="22" dur="500" fill="hold"/>
                                        <p:tgtEl>
                                          <p:spTgt spid="13"/>
                                        </p:tgtEl>
                                        <p:attrNameLst>
                                          <p:attrName>ppt_h</p:attrName>
                                        </p:attrNameLst>
                                      </p:cBhvr>
                                      <p:tavLst>
                                        <p:tav tm="0">
                                          <p:val>
                                            <p:fltVal val="0"/>
                                          </p:val>
                                        </p:tav>
                                        <p:tav tm="100000">
                                          <p:val>
                                            <p:strVal val="#ppt_h"/>
                                          </p:val>
                                        </p:tav>
                                      </p:tavLst>
                                    </p:anim>
                                    <p:animEffect transition="in" filter="fade">
                                      <p:cBhvr>
                                        <p:cTn id="23" dur="500"/>
                                        <p:tgtEl>
                                          <p:spTgt spid="13"/>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grpId="0" nodeType="clickEffect">
                                  <p:stCondLst>
                                    <p:cond delay="0"/>
                                  </p:stCondLst>
                                  <p:childTnLst>
                                    <p:set>
                                      <p:cBhvr>
                                        <p:cTn id="27" dur="1" fill="hold">
                                          <p:stCondLst>
                                            <p:cond delay="0"/>
                                          </p:stCondLst>
                                        </p:cTn>
                                        <p:tgtEl>
                                          <p:spTgt spid="14"/>
                                        </p:tgtEl>
                                        <p:attrNameLst>
                                          <p:attrName>style.visibility</p:attrName>
                                        </p:attrNameLst>
                                      </p:cBhvr>
                                      <p:to>
                                        <p:strVal val="visible"/>
                                      </p:to>
                                    </p:set>
                                    <p:anim calcmode="lin" valueType="num">
                                      <p:cBhvr>
                                        <p:cTn id="28" dur="500" fill="hold"/>
                                        <p:tgtEl>
                                          <p:spTgt spid="14"/>
                                        </p:tgtEl>
                                        <p:attrNameLst>
                                          <p:attrName>ppt_w</p:attrName>
                                        </p:attrNameLst>
                                      </p:cBhvr>
                                      <p:tavLst>
                                        <p:tav tm="0">
                                          <p:val>
                                            <p:fltVal val="0"/>
                                          </p:val>
                                        </p:tav>
                                        <p:tav tm="100000">
                                          <p:val>
                                            <p:strVal val="#ppt_w"/>
                                          </p:val>
                                        </p:tav>
                                      </p:tavLst>
                                    </p:anim>
                                    <p:anim calcmode="lin" valueType="num">
                                      <p:cBhvr>
                                        <p:cTn id="29" dur="500" fill="hold"/>
                                        <p:tgtEl>
                                          <p:spTgt spid="14"/>
                                        </p:tgtEl>
                                        <p:attrNameLst>
                                          <p:attrName>ppt_h</p:attrName>
                                        </p:attrNameLst>
                                      </p:cBhvr>
                                      <p:tavLst>
                                        <p:tav tm="0">
                                          <p:val>
                                            <p:fltVal val="0"/>
                                          </p:val>
                                        </p:tav>
                                        <p:tav tm="100000">
                                          <p:val>
                                            <p:strVal val="#ppt_h"/>
                                          </p:val>
                                        </p:tav>
                                      </p:tavLst>
                                    </p:anim>
                                    <p:animEffect transition="in" filter="fade">
                                      <p:cBhvr>
                                        <p:cTn id="30" dur="500"/>
                                        <p:tgtEl>
                                          <p:spTgt spid="14"/>
                                        </p:tgtEl>
                                      </p:cBhvr>
                                    </p:animEffect>
                                  </p:childTnLst>
                                </p:cTn>
                              </p:par>
                              <p:par>
                                <p:cTn id="31" presetID="53" presetClass="entr" presetSubtype="16"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anim calcmode="lin" valueType="num">
                                      <p:cBhvr>
                                        <p:cTn id="33" dur="500" fill="hold"/>
                                        <p:tgtEl>
                                          <p:spTgt spid="15"/>
                                        </p:tgtEl>
                                        <p:attrNameLst>
                                          <p:attrName>ppt_w</p:attrName>
                                        </p:attrNameLst>
                                      </p:cBhvr>
                                      <p:tavLst>
                                        <p:tav tm="0">
                                          <p:val>
                                            <p:fltVal val="0"/>
                                          </p:val>
                                        </p:tav>
                                        <p:tav tm="100000">
                                          <p:val>
                                            <p:strVal val="#ppt_w"/>
                                          </p:val>
                                        </p:tav>
                                      </p:tavLst>
                                    </p:anim>
                                    <p:anim calcmode="lin" valueType="num">
                                      <p:cBhvr>
                                        <p:cTn id="34" dur="500" fill="hold"/>
                                        <p:tgtEl>
                                          <p:spTgt spid="15"/>
                                        </p:tgtEl>
                                        <p:attrNameLst>
                                          <p:attrName>ppt_h</p:attrName>
                                        </p:attrNameLst>
                                      </p:cBhvr>
                                      <p:tavLst>
                                        <p:tav tm="0">
                                          <p:val>
                                            <p:fltVal val="0"/>
                                          </p:val>
                                        </p:tav>
                                        <p:tav tm="100000">
                                          <p:val>
                                            <p:strVal val="#ppt_h"/>
                                          </p:val>
                                        </p:tav>
                                      </p:tavLst>
                                    </p:anim>
                                    <p:animEffect transition="in" filter="fade">
                                      <p:cBhvr>
                                        <p:cTn id="35" dur="500"/>
                                        <p:tgtEl>
                                          <p:spTgt spid="15"/>
                                        </p:tgtEl>
                                      </p:cBhvr>
                                    </p:animEffect>
                                  </p:childTnLst>
                                </p:cTn>
                              </p:par>
                              <p:par>
                                <p:cTn id="36" presetID="53" presetClass="entr" presetSubtype="16" fill="hold" grpId="0" nodeType="withEffect">
                                  <p:stCondLst>
                                    <p:cond delay="0"/>
                                  </p:stCondLst>
                                  <p:childTnLst>
                                    <p:set>
                                      <p:cBhvr>
                                        <p:cTn id="37" dur="1" fill="hold">
                                          <p:stCondLst>
                                            <p:cond delay="0"/>
                                          </p:stCondLst>
                                        </p:cTn>
                                        <p:tgtEl>
                                          <p:spTgt spid="16"/>
                                        </p:tgtEl>
                                        <p:attrNameLst>
                                          <p:attrName>style.visibility</p:attrName>
                                        </p:attrNameLst>
                                      </p:cBhvr>
                                      <p:to>
                                        <p:strVal val="visible"/>
                                      </p:to>
                                    </p:set>
                                    <p:anim calcmode="lin" valueType="num">
                                      <p:cBhvr>
                                        <p:cTn id="38" dur="500" fill="hold"/>
                                        <p:tgtEl>
                                          <p:spTgt spid="16"/>
                                        </p:tgtEl>
                                        <p:attrNameLst>
                                          <p:attrName>ppt_w</p:attrName>
                                        </p:attrNameLst>
                                      </p:cBhvr>
                                      <p:tavLst>
                                        <p:tav tm="0">
                                          <p:val>
                                            <p:fltVal val="0"/>
                                          </p:val>
                                        </p:tav>
                                        <p:tav tm="100000">
                                          <p:val>
                                            <p:strVal val="#ppt_w"/>
                                          </p:val>
                                        </p:tav>
                                      </p:tavLst>
                                    </p:anim>
                                    <p:anim calcmode="lin" valueType="num">
                                      <p:cBhvr>
                                        <p:cTn id="39" dur="500" fill="hold"/>
                                        <p:tgtEl>
                                          <p:spTgt spid="16"/>
                                        </p:tgtEl>
                                        <p:attrNameLst>
                                          <p:attrName>ppt_h</p:attrName>
                                        </p:attrNameLst>
                                      </p:cBhvr>
                                      <p:tavLst>
                                        <p:tav tm="0">
                                          <p:val>
                                            <p:fltVal val="0"/>
                                          </p:val>
                                        </p:tav>
                                        <p:tav tm="100000">
                                          <p:val>
                                            <p:strVal val="#ppt_h"/>
                                          </p:val>
                                        </p:tav>
                                      </p:tavLst>
                                    </p:anim>
                                    <p:animEffect transition="in" filter="fade">
                                      <p:cBhvr>
                                        <p:cTn id="4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5" grpId="0" animBg="1"/>
      <p:bldP spid="16" grpId="0" animBg="1"/>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mms.businesswire.com/media/20130805005402/en/377993/5/SAFeBigPicChart.jpg?download=1">
            <a:extLst>
              <a:ext uri="{FF2B5EF4-FFF2-40B4-BE49-F238E27FC236}">
                <a16:creationId xmlns:a16="http://schemas.microsoft.com/office/drawing/2014/main" id="{C6378BA9-E201-48D6-9617-C429158A8F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57350" y="0"/>
            <a:ext cx="887571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497279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25798"/>
            <a:ext cx="10515600" cy="692398"/>
          </a:xfrm>
        </p:spPr>
        <p:txBody>
          <a:bodyPr anchor="ctr">
            <a:normAutofit/>
          </a:bodyPr>
          <a:lstStyle/>
          <a:p>
            <a:r>
              <a:rPr lang="en-US" sz="3200" dirty="0">
                <a:hlinkClick r:id="rId3"/>
              </a:rPr>
              <a:t>Waterfall</a:t>
            </a:r>
            <a:r>
              <a:rPr lang="en-US" sz="3200" dirty="0"/>
              <a:t> vs </a:t>
            </a:r>
            <a:r>
              <a:rPr lang="en-US" sz="3200" dirty="0">
                <a:hlinkClick r:id="rId4"/>
              </a:rPr>
              <a:t>Iterative</a:t>
            </a:r>
            <a:r>
              <a:rPr lang="en-US" sz="3200" dirty="0"/>
              <a:t> vs </a:t>
            </a:r>
            <a:r>
              <a:rPr lang="en-US" sz="3200" dirty="0">
                <a:hlinkClick r:id="rId5"/>
              </a:rPr>
              <a:t>Agile</a:t>
            </a:r>
            <a:endParaRPr lang="en-US" sz="3200" dirty="0"/>
          </a:p>
        </p:txBody>
      </p:sp>
      <p:graphicFrame>
        <p:nvGraphicFramePr>
          <p:cNvPr id="4" name="Content Placeholder 3"/>
          <p:cNvGraphicFramePr>
            <a:graphicFrameLocks noGrp="1"/>
          </p:cNvGraphicFramePr>
          <p:nvPr>
            <p:ph idx="1"/>
          </p:nvPr>
        </p:nvGraphicFramePr>
        <p:xfrm>
          <a:off x="838200" y="1038714"/>
          <a:ext cx="10515600" cy="5712206"/>
        </p:xfrm>
        <a:graphic>
          <a:graphicData uri="http://schemas.openxmlformats.org/drawingml/2006/table">
            <a:tbl>
              <a:tblPr firstRow="1" bandRow="1">
                <a:tableStyleId>{5C22544A-7EE6-4342-B048-85BDC9FD1C3A}</a:tableStyleId>
              </a:tblPr>
              <a:tblGrid>
                <a:gridCol w="1358245">
                  <a:extLst>
                    <a:ext uri="{9D8B030D-6E8A-4147-A177-3AD203B41FA5}">
                      <a16:colId xmlns:a16="http://schemas.microsoft.com/office/drawing/2014/main" val="20000"/>
                    </a:ext>
                  </a:extLst>
                </a:gridCol>
                <a:gridCol w="3044858">
                  <a:extLst>
                    <a:ext uri="{9D8B030D-6E8A-4147-A177-3AD203B41FA5}">
                      <a16:colId xmlns:a16="http://schemas.microsoft.com/office/drawing/2014/main" val="20001"/>
                    </a:ext>
                  </a:extLst>
                </a:gridCol>
                <a:gridCol w="3063711">
                  <a:extLst>
                    <a:ext uri="{9D8B030D-6E8A-4147-A177-3AD203B41FA5}">
                      <a16:colId xmlns:a16="http://schemas.microsoft.com/office/drawing/2014/main" val="20002"/>
                    </a:ext>
                  </a:extLst>
                </a:gridCol>
                <a:gridCol w="3048786">
                  <a:extLst>
                    <a:ext uri="{9D8B030D-6E8A-4147-A177-3AD203B41FA5}">
                      <a16:colId xmlns:a16="http://schemas.microsoft.com/office/drawing/2014/main" val="20003"/>
                    </a:ext>
                  </a:extLst>
                </a:gridCol>
              </a:tblGrid>
              <a:tr h="370840">
                <a:tc>
                  <a:txBody>
                    <a:bodyPr/>
                    <a:lstStyle/>
                    <a:p>
                      <a:pPr algn="ctr"/>
                      <a:endParaRPr lang="en-US" dirty="0"/>
                    </a:p>
                  </a:txBody>
                  <a:tcPr/>
                </a:tc>
                <a:tc>
                  <a:txBody>
                    <a:bodyPr/>
                    <a:lstStyle/>
                    <a:p>
                      <a:pPr algn="ctr"/>
                      <a:r>
                        <a:rPr lang="en-US" dirty="0"/>
                        <a:t>Waterfall</a:t>
                      </a:r>
                    </a:p>
                  </a:txBody>
                  <a:tcPr/>
                </a:tc>
                <a:tc>
                  <a:txBody>
                    <a:bodyPr/>
                    <a:lstStyle/>
                    <a:p>
                      <a:pPr algn="ctr"/>
                      <a:r>
                        <a:rPr lang="en-US" dirty="0"/>
                        <a:t>Iterative</a:t>
                      </a:r>
                    </a:p>
                  </a:txBody>
                  <a:tcPr/>
                </a:tc>
                <a:tc>
                  <a:txBody>
                    <a:bodyPr/>
                    <a:lstStyle/>
                    <a:p>
                      <a:pPr algn="ctr"/>
                      <a:r>
                        <a:rPr lang="en-US" dirty="0"/>
                        <a:t>Agile</a:t>
                      </a:r>
                    </a:p>
                  </a:txBody>
                  <a:tcPr/>
                </a:tc>
                <a:extLst>
                  <a:ext uri="{0D108BD9-81ED-4DB2-BD59-A6C34878D82A}">
                    <a16:rowId xmlns:a16="http://schemas.microsoft.com/office/drawing/2014/main" val="10000"/>
                  </a:ext>
                </a:extLst>
              </a:tr>
              <a:tr h="370840">
                <a:tc>
                  <a:txBody>
                    <a:bodyPr/>
                    <a:lstStyle/>
                    <a:p>
                      <a:r>
                        <a:rPr lang="en-US" sz="1600" dirty="0">
                          <a:latin typeface="+mn-lt"/>
                        </a:rPr>
                        <a:t>References</a:t>
                      </a:r>
                    </a:p>
                  </a:txBody>
                  <a:tcPr/>
                </a:tc>
                <a:tc>
                  <a:txBody>
                    <a:bodyPr/>
                    <a:lstStyle/>
                    <a:p>
                      <a:r>
                        <a:rPr lang="en-US" sz="1600" kern="1200" dirty="0">
                          <a:solidFill>
                            <a:schemeClr val="dk1"/>
                          </a:solidFill>
                          <a:effectLst/>
                          <a:latin typeface="+mn-lt"/>
                          <a:ea typeface="+mn-ea"/>
                          <a:cs typeface="+mn-cs"/>
                        </a:rPr>
                        <a:t>United States Department of Defense: </a:t>
                      </a:r>
                      <a:r>
                        <a:rPr lang="en-US" sz="1600" u="sng" kern="1200" dirty="0">
                          <a:solidFill>
                            <a:schemeClr val="dk1"/>
                          </a:solidFill>
                          <a:effectLst/>
                          <a:latin typeface="+mn-lt"/>
                          <a:ea typeface="+mn-ea"/>
                          <a:cs typeface="+mn-cs"/>
                          <a:hlinkClick r:id="rId6"/>
                        </a:rPr>
                        <a:t>DOD-STD-2167A</a:t>
                      </a:r>
                      <a:r>
                        <a:rPr lang="en-US" sz="1600" kern="1200" dirty="0">
                          <a:solidFill>
                            <a:schemeClr val="dk1"/>
                          </a:solidFill>
                          <a:effectLst/>
                          <a:latin typeface="+mn-lt"/>
                          <a:ea typeface="+mn-ea"/>
                          <a:cs typeface="+mn-cs"/>
                        </a:rPr>
                        <a:t> (1985)</a:t>
                      </a:r>
                      <a:endParaRPr lang="en-US" sz="1600" dirty="0">
                        <a:latin typeface="+mn-lt"/>
                      </a:endParaRPr>
                    </a:p>
                  </a:txBody>
                  <a:tcPr/>
                </a:tc>
                <a:tc>
                  <a:txBody>
                    <a:bodyPr/>
                    <a:lstStyle/>
                    <a:p>
                      <a:r>
                        <a:rPr lang="en-US" sz="1600" u="sng" kern="1200" dirty="0">
                          <a:solidFill>
                            <a:schemeClr val="dk1"/>
                          </a:solidFill>
                          <a:effectLst/>
                          <a:latin typeface="+mn-lt"/>
                          <a:ea typeface="+mn-ea"/>
                          <a:cs typeface="+mn-cs"/>
                          <a:hlinkClick r:id="rId7" tooltip="Rational Unified Process"/>
                        </a:rPr>
                        <a:t>Rational Unified Process</a:t>
                      </a:r>
                      <a:r>
                        <a:rPr lang="en-US" sz="1600" kern="1200" dirty="0">
                          <a:solidFill>
                            <a:schemeClr val="dk1"/>
                          </a:solidFill>
                          <a:effectLst/>
                          <a:latin typeface="+mn-lt"/>
                          <a:ea typeface="+mn-ea"/>
                          <a:cs typeface="+mn-cs"/>
                        </a:rPr>
                        <a:t> (RUP) </a:t>
                      </a:r>
                    </a:p>
                    <a:p>
                      <a:r>
                        <a:rPr lang="en-US" sz="1600" u="sng" kern="1200" dirty="0">
                          <a:solidFill>
                            <a:schemeClr val="dk1"/>
                          </a:solidFill>
                          <a:effectLst/>
                          <a:latin typeface="+mn-lt"/>
                          <a:ea typeface="+mn-ea"/>
                          <a:cs typeface="+mn-cs"/>
                          <a:hlinkClick r:id="rId8" tooltip="Open Unified Process"/>
                        </a:rPr>
                        <a:t>Open Unified Process</a:t>
                      </a:r>
                      <a:r>
                        <a:rPr lang="en-US" sz="1600" kern="1200" dirty="0">
                          <a:solidFill>
                            <a:schemeClr val="dk1"/>
                          </a:solidFill>
                          <a:effectLst/>
                          <a:latin typeface="+mn-lt"/>
                          <a:ea typeface="+mn-ea"/>
                          <a:cs typeface="+mn-cs"/>
                        </a:rPr>
                        <a:t> </a:t>
                      </a:r>
                      <a:endParaRPr lang="en-US" sz="1600" dirty="0">
                        <a:latin typeface="+mn-lt"/>
                      </a:endParaRPr>
                    </a:p>
                  </a:txBody>
                  <a:tcPr/>
                </a:tc>
                <a:tc>
                  <a:txBody>
                    <a:bodyPr/>
                    <a:lstStyle/>
                    <a:p>
                      <a:r>
                        <a:rPr lang="en-US" sz="1600" u="sng" kern="1200" dirty="0">
                          <a:solidFill>
                            <a:schemeClr val="dk1"/>
                          </a:solidFill>
                          <a:effectLst/>
                          <a:latin typeface="+mn-lt"/>
                          <a:ea typeface="+mn-ea"/>
                          <a:cs typeface="+mn-cs"/>
                          <a:hlinkClick r:id="rId9" tooltip="Scrum (development)"/>
                        </a:rPr>
                        <a:t>Scrum</a:t>
                      </a:r>
                      <a:endParaRPr lang="en-US" sz="1600" u="sng" kern="1200" dirty="0">
                        <a:solidFill>
                          <a:schemeClr val="dk1"/>
                        </a:solidFill>
                        <a:effectLst/>
                        <a:latin typeface="+mn-lt"/>
                        <a:ea typeface="+mn-ea"/>
                        <a:cs typeface="+mn-cs"/>
                      </a:endParaRPr>
                    </a:p>
                    <a:p>
                      <a:r>
                        <a:rPr lang="en-US" sz="1600" kern="1200" dirty="0">
                          <a:solidFill>
                            <a:schemeClr val="dk1"/>
                          </a:solidFill>
                          <a:effectLst/>
                          <a:latin typeface="+mn-lt"/>
                          <a:ea typeface="+mn-ea"/>
                          <a:cs typeface="+mn-cs"/>
                          <a:hlinkClick r:id="rId10"/>
                        </a:rPr>
                        <a:t>Kanban</a:t>
                      </a:r>
                      <a:endParaRPr lang="en-US" sz="1600" kern="1200" dirty="0">
                        <a:solidFill>
                          <a:schemeClr val="dk1"/>
                        </a:solidFill>
                        <a:effectLst/>
                        <a:latin typeface="+mn-lt"/>
                        <a:ea typeface="+mn-ea"/>
                        <a:cs typeface="+mn-cs"/>
                      </a:endParaRPr>
                    </a:p>
                    <a:p>
                      <a:r>
                        <a:rPr lang="en-US" sz="1600" u="sng" kern="1200" dirty="0">
                          <a:solidFill>
                            <a:schemeClr val="dk1"/>
                          </a:solidFill>
                          <a:effectLst/>
                          <a:latin typeface="+mn-lt"/>
                          <a:ea typeface="+mn-ea"/>
                          <a:cs typeface="+mn-cs"/>
                          <a:hlinkClick r:id="rId11"/>
                        </a:rPr>
                        <a:t>Scaled Agile Framework (SAFe)</a:t>
                      </a:r>
                      <a:endParaRPr lang="en-US" sz="1600" dirty="0">
                        <a:latin typeface="+mn-lt"/>
                      </a:endParaRPr>
                    </a:p>
                  </a:txBody>
                  <a:tcPr/>
                </a:tc>
                <a:extLst>
                  <a:ext uri="{0D108BD9-81ED-4DB2-BD59-A6C34878D82A}">
                    <a16:rowId xmlns:a16="http://schemas.microsoft.com/office/drawing/2014/main" val="10001"/>
                  </a:ext>
                </a:extLst>
              </a:tr>
              <a:tr h="370840">
                <a:tc>
                  <a:txBody>
                    <a:bodyPr/>
                    <a:lstStyle/>
                    <a:p>
                      <a:pPr marL="0" marR="0">
                        <a:lnSpc>
                          <a:spcPct val="107000"/>
                        </a:lnSpc>
                        <a:spcBef>
                          <a:spcPts val="0"/>
                        </a:spcBef>
                        <a:spcAft>
                          <a:spcPts val="0"/>
                        </a:spcAft>
                      </a:pPr>
                      <a:r>
                        <a:rPr lang="en-US" sz="1600" dirty="0">
                          <a:effectLst/>
                          <a:latin typeface="+mn-lt"/>
                          <a:ea typeface="Calibri" panose="020F0502020204030204" pitchFamily="34" charset="0"/>
                          <a:cs typeface="Times New Roman" panose="02020603050405020304" pitchFamily="18" charset="0"/>
                        </a:rPr>
                        <a:t>Priorities</a:t>
                      </a:r>
                    </a:p>
                  </a:txBody>
                  <a:tcPr marL="68580" marR="68580" marT="0" marB="0"/>
                </a:tc>
                <a:tc>
                  <a:txBody>
                    <a:bodyPr/>
                    <a:lstStyle/>
                    <a:p>
                      <a:pPr marL="0" marR="0">
                        <a:lnSpc>
                          <a:spcPct val="107000"/>
                        </a:lnSpc>
                        <a:spcBef>
                          <a:spcPts val="0"/>
                        </a:spcBef>
                        <a:spcAft>
                          <a:spcPts val="0"/>
                        </a:spcAft>
                      </a:pPr>
                      <a:r>
                        <a:rPr lang="en-US" sz="1600" dirty="0">
                          <a:effectLst/>
                          <a:latin typeface="+mn-lt"/>
                          <a:ea typeface="Calibri" panose="020F0502020204030204" pitchFamily="34" charset="0"/>
                          <a:cs typeface="Times New Roman" panose="02020603050405020304" pitchFamily="18" charset="0"/>
                        </a:rPr>
                        <a:t>Planning and predictability</a:t>
                      </a:r>
                    </a:p>
                  </a:txBody>
                  <a:tcPr marL="68580" marR="68580" marT="0" marB="0"/>
                </a:tc>
                <a:tc>
                  <a:txBody>
                    <a:bodyPr/>
                    <a:lstStyle/>
                    <a:p>
                      <a:pPr marL="0" marR="0">
                        <a:lnSpc>
                          <a:spcPct val="107000"/>
                        </a:lnSpc>
                        <a:spcBef>
                          <a:spcPts val="0"/>
                        </a:spcBef>
                        <a:spcAft>
                          <a:spcPts val="0"/>
                        </a:spcAft>
                      </a:pPr>
                      <a:r>
                        <a:rPr lang="en-US" sz="1600" dirty="0">
                          <a:effectLst/>
                          <a:latin typeface="+mn-lt"/>
                          <a:ea typeface="Calibri" panose="020F0502020204030204" pitchFamily="34" charset="0"/>
                          <a:cs typeface="Times New Roman" panose="02020603050405020304" pitchFamily="18" charset="0"/>
                        </a:rPr>
                        <a:t>Architecture, modeling, and efficiency</a:t>
                      </a:r>
                      <a:r>
                        <a:rPr lang="en-US" sz="1600" baseline="0" dirty="0">
                          <a:effectLst/>
                          <a:latin typeface="+mn-lt"/>
                          <a:ea typeface="Calibri" panose="020F0502020204030204" pitchFamily="34" charset="0"/>
                          <a:cs typeface="Times New Roman" panose="02020603050405020304" pitchFamily="18" charset="0"/>
                        </a:rPr>
                        <a:t> through </a:t>
                      </a:r>
                      <a:r>
                        <a:rPr lang="en-US" sz="1600" dirty="0">
                          <a:effectLst/>
                          <a:latin typeface="+mn-lt"/>
                          <a:ea typeface="Calibri" panose="020F0502020204030204" pitchFamily="34" charset="0"/>
                          <a:cs typeface="Times New Roman" panose="02020603050405020304" pitchFamily="18" charset="0"/>
                        </a:rPr>
                        <a:t>early detection &amp; fixing of issues</a:t>
                      </a:r>
                    </a:p>
                  </a:txBody>
                  <a:tcPr marL="68580" marR="68580" marT="0" marB="0"/>
                </a:tc>
                <a:tc>
                  <a:txBody>
                    <a:bodyPr/>
                    <a:lstStyle/>
                    <a:p>
                      <a:pPr marL="0" marR="0">
                        <a:lnSpc>
                          <a:spcPct val="107000"/>
                        </a:lnSpc>
                        <a:spcBef>
                          <a:spcPts val="0"/>
                        </a:spcBef>
                        <a:spcAft>
                          <a:spcPts val="0"/>
                        </a:spcAft>
                      </a:pPr>
                      <a:r>
                        <a:rPr lang="en-US" sz="1600" dirty="0">
                          <a:effectLst/>
                          <a:latin typeface="+mn-lt"/>
                          <a:ea typeface="Calibri" panose="020F0502020204030204" pitchFamily="34" charset="0"/>
                          <a:cs typeface="Times New Roman" panose="02020603050405020304" pitchFamily="18" charset="0"/>
                        </a:rPr>
                        <a:t>Responsiveness</a:t>
                      </a:r>
                      <a:r>
                        <a:rPr lang="en-US" sz="1600" baseline="0" dirty="0">
                          <a:effectLst/>
                          <a:latin typeface="+mn-lt"/>
                          <a:ea typeface="Calibri" panose="020F0502020204030204" pitchFamily="34" charset="0"/>
                          <a:cs typeface="Times New Roman" panose="02020603050405020304" pitchFamily="18" charset="0"/>
                        </a:rPr>
                        <a:t> to feedback, e</a:t>
                      </a:r>
                      <a:r>
                        <a:rPr lang="en-US" sz="1600" dirty="0">
                          <a:effectLst/>
                          <a:latin typeface="+mn-lt"/>
                          <a:ea typeface="Calibri" panose="020F0502020204030204" pitchFamily="34" charset="0"/>
                          <a:cs typeface="Times New Roman" panose="02020603050405020304" pitchFamily="18" charset="0"/>
                        </a:rPr>
                        <a:t>fficiency through engineering practices, early detection &amp; fixing of</a:t>
                      </a:r>
                      <a:r>
                        <a:rPr lang="en-US" sz="1600" baseline="0" dirty="0">
                          <a:effectLst/>
                          <a:latin typeface="+mn-lt"/>
                          <a:ea typeface="Calibri" panose="020F0502020204030204" pitchFamily="34" charset="0"/>
                          <a:cs typeface="Times New Roman" panose="02020603050405020304" pitchFamily="18" charset="0"/>
                        </a:rPr>
                        <a:t> issues</a:t>
                      </a:r>
                      <a:endParaRPr lang="en-US" sz="1600" dirty="0">
                        <a:effectLst/>
                        <a:latin typeface="+mn-lt"/>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2"/>
                  </a:ext>
                </a:extLst>
              </a:tr>
              <a:tr h="370840">
                <a:tc>
                  <a:txBody>
                    <a:bodyPr/>
                    <a:lstStyle/>
                    <a:p>
                      <a:r>
                        <a:rPr lang="en-US" sz="1600" dirty="0"/>
                        <a:t>Principles</a:t>
                      </a:r>
                    </a:p>
                  </a:txBody>
                  <a:tcPr marL="68580" marR="68580" marT="0" marB="0"/>
                </a:tc>
                <a:tc>
                  <a:txBody>
                    <a:bodyPr/>
                    <a:lstStyle/>
                    <a:p>
                      <a:r>
                        <a:rPr lang="en-US" sz="1600" kern="1200" dirty="0">
                          <a:solidFill>
                            <a:schemeClr val="dk1"/>
                          </a:solidFill>
                          <a:effectLst/>
                          <a:latin typeface="+mn-lt"/>
                          <a:ea typeface="+mn-ea"/>
                          <a:cs typeface="+mn-cs"/>
                        </a:rPr>
                        <a:t>Execute phases sequentially: </a:t>
                      </a:r>
                    </a:p>
                    <a:p>
                      <a:pPr marL="342900" indent="-342900">
                        <a:buFont typeface="+mj-lt"/>
                        <a:buAutoNum type="arabicPeriod"/>
                      </a:pPr>
                      <a:r>
                        <a:rPr lang="en-US" sz="1600" kern="1200" dirty="0">
                          <a:solidFill>
                            <a:schemeClr val="dk1"/>
                          </a:solidFill>
                          <a:effectLst/>
                          <a:latin typeface="+mn-lt"/>
                          <a:ea typeface="+mn-ea"/>
                          <a:cs typeface="+mn-cs"/>
                        </a:rPr>
                        <a:t>Requirements </a:t>
                      </a:r>
                    </a:p>
                    <a:p>
                      <a:pPr marL="342900" indent="-342900">
                        <a:buFont typeface="+mj-lt"/>
                        <a:buAutoNum type="arabicPeriod"/>
                      </a:pPr>
                      <a:r>
                        <a:rPr lang="en-US" sz="1600" kern="1200" dirty="0">
                          <a:solidFill>
                            <a:schemeClr val="dk1"/>
                          </a:solidFill>
                          <a:effectLst/>
                          <a:latin typeface="+mn-lt"/>
                          <a:ea typeface="+mn-ea"/>
                          <a:cs typeface="+mn-cs"/>
                        </a:rPr>
                        <a:t>Analysis </a:t>
                      </a:r>
                    </a:p>
                    <a:p>
                      <a:pPr marL="342900" indent="-342900">
                        <a:buFont typeface="+mj-lt"/>
                        <a:buAutoNum type="arabicPeriod"/>
                      </a:pPr>
                      <a:r>
                        <a:rPr lang="en-US" sz="1600" kern="1200" dirty="0">
                          <a:solidFill>
                            <a:schemeClr val="dk1"/>
                          </a:solidFill>
                          <a:effectLst/>
                          <a:latin typeface="+mn-lt"/>
                          <a:ea typeface="+mn-ea"/>
                          <a:cs typeface="+mn-cs"/>
                        </a:rPr>
                        <a:t>Design </a:t>
                      </a:r>
                    </a:p>
                    <a:p>
                      <a:pPr marL="342900" indent="-342900">
                        <a:buFont typeface="+mj-lt"/>
                        <a:buAutoNum type="arabicPeriod"/>
                      </a:pPr>
                      <a:r>
                        <a:rPr lang="en-US" sz="1600" kern="1200" dirty="0">
                          <a:solidFill>
                            <a:schemeClr val="dk1"/>
                          </a:solidFill>
                          <a:effectLst/>
                          <a:latin typeface="+mn-lt"/>
                          <a:ea typeface="+mn-ea"/>
                          <a:cs typeface="+mn-cs"/>
                        </a:rPr>
                        <a:t>Coding </a:t>
                      </a:r>
                    </a:p>
                    <a:p>
                      <a:pPr marL="342900" indent="-342900">
                        <a:buFont typeface="+mj-lt"/>
                        <a:buAutoNum type="arabicPeriod"/>
                      </a:pPr>
                      <a:r>
                        <a:rPr lang="en-US" sz="1600" kern="1200" dirty="0">
                          <a:solidFill>
                            <a:schemeClr val="dk1"/>
                          </a:solidFill>
                          <a:effectLst/>
                          <a:latin typeface="+mn-lt"/>
                          <a:ea typeface="+mn-ea"/>
                          <a:cs typeface="+mn-cs"/>
                        </a:rPr>
                        <a:t>Testing </a:t>
                      </a:r>
                    </a:p>
                    <a:p>
                      <a:pPr marL="342900" indent="-342900">
                        <a:buFont typeface="+mj-lt"/>
                        <a:buAutoNum type="arabicPeriod"/>
                      </a:pPr>
                      <a:r>
                        <a:rPr lang="en-US" sz="1600" kern="1200" dirty="0">
                          <a:solidFill>
                            <a:schemeClr val="dk1"/>
                          </a:solidFill>
                          <a:effectLst/>
                          <a:latin typeface="+mn-lt"/>
                          <a:ea typeface="+mn-ea"/>
                          <a:cs typeface="+mn-cs"/>
                        </a:rPr>
                        <a:t>and Operations </a:t>
                      </a:r>
                    </a:p>
                    <a:p>
                      <a:pPr>
                        <a:spcBef>
                          <a:spcPts val="600"/>
                        </a:spcBef>
                      </a:pPr>
                      <a:r>
                        <a:rPr lang="en-US" sz="1600" kern="1200" dirty="0">
                          <a:solidFill>
                            <a:schemeClr val="dk1"/>
                          </a:solidFill>
                          <a:effectLst/>
                          <a:latin typeface="+mn-lt"/>
                          <a:ea typeface="+mn-ea"/>
                          <a:cs typeface="+mn-cs"/>
                        </a:rPr>
                        <a:t>Define and commit to Scope, Cost, and Timeline “early” </a:t>
                      </a:r>
                    </a:p>
                    <a:p>
                      <a:pPr>
                        <a:spcBef>
                          <a:spcPts val="600"/>
                        </a:spcBef>
                      </a:pPr>
                      <a:r>
                        <a:rPr lang="en-US" sz="1600" kern="1200" dirty="0">
                          <a:solidFill>
                            <a:schemeClr val="dk1"/>
                          </a:solidFill>
                          <a:effectLst/>
                          <a:latin typeface="+mn-lt"/>
                          <a:ea typeface="+mn-ea"/>
                          <a:cs typeface="+mn-cs"/>
                        </a:rPr>
                        <a:t>Implement strict Change Control</a:t>
                      </a:r>
                    </a:p>
                  </a:txBody>
                  <a:tcPr marL="68580" marR="68580" marT="0" marB="0"/>
                </a:tc>
                <a:tc>
                  <a:txBody>
                    <a:bodyPr/>
                    <a:lstStyle/>
                    <a:p>
                      <a:pPr>
                        <a:spcBef>
                          <a:spcPts val="600"/>
                        </a:spcBef>
                      </a:pPr>
                      <a:r>
                        <a:rPr lang="en-US" sz="1600" dirty="0"/>
                        <a:t>Develop and test iteratively</a:t>
                      </a:r>
                    </a:p>
                    <a:p>
                      <a:pPr>
                        <a:spcBef>
                          <a:spcPts val="600"/>
                        </a:spcBef>
                      </a:pPr>
                      <a:r>
                        <a:rPr lang="en-US" sz="1600" dirty="0"/>
                        <a:t>Manage requirements</a:t>
                      </a:r>
                    </a:p>
                    <a:p>
                      <a:pPr>
                        <a:spcBef>
                          <a:spcPts val="600"/>
                        </a:spcBef>
                      </a:pPr>
                      <a:r>
                        <a:rPr lang="en-US" sz="1600" dirty="0"/>
                        <a:t>Use components</a:t>
                      </a:r>
                    </a:p>
                    <a:p>
                      <a:pPr>
                        <a:spcBef>
                          <a:spcPts val="600"/>
                        </a:spcBef>
                      </a:pPr>
                      <a:r>
                        <a:rPr lang="en-US" sz="1600" dirty="0"/>
                        <a:t>Model visually</a:t>
                      </a:r>
                    </a:p>
                    <a:p>
                      <a:pPr>
                        <a:spcBef>
                          <a:spcPts val="600"/>
                        </a:spcBef>
                      </a:pPr>
                      <a:r>
                        <a:rPr lang="en-US" sz="1600" dirty="0"/>
                        <a:t>Verify quality</a:t>
                      </a:r>
                    </a:p>
                    <a:p>
                      <a:pPr>
                        <a:spcBef>
                          <a:spcPts val="600"/>
                        </a:spcBef>
                      </a:pPr>
                      <a:r>
                        <a:rPr lang="en-US" sz="1600" dirty="0"/>
                        <a:t>Control changes</a:t>
                      </a:r>
                    </a:p>
                    <a:p>
                      <a:endParaRPr lang="en-US" sz="1600" dirty="0"/>
                    </a:p>
                  </a:txBody>
                  <a:tcPr marL="68580" marR="68580" marT="0" marB="0"/>
                </a:tc>
                <a:tc>
                  <a:txBody>
                    <a:bodyPr/>
                    <a:lstStyle/>
                    <a:p>
                      <a:pPr>
                        <a:spcBef>
                          <a:spcPts val="400"/>
                        </a:spcBef>
                      </a:pPr>
                      <a:r>
                        <a:rPr lang="en-US" sz="1600" dirty="0"/>
                        <a:t>Develop, test, deploy, and release iteratively</a:t>
                      </a:r>
                    </a:p>
                    <a:p>
                      <a:pPr marL="0" marR="0" indent="0" algn="l" defTabSz="914400" rtl="0" eaLnBrk="1" fontAlgn="auto" latinLnBrk="0" hangingPunct="1">
                        <a:lnSpc>
                          <a:spcPct val="100000"/>
                        </a:lnSpc>
                        <a:spcBef>
                          <a:spcPts val="400"/>
                        </a:spcBef>
                        <a:spcAft>
                          <a:spcPts val="0"/>
                        </a:spcAft>
                        <a:buClrTx/>
                        <a:buSzTx/>
                        <a:buFontTx/>
                        <a:buNone/>
                        <a:tabLst/>
                        <a:defRPr/>
                      </a:pPr>
                      <a:r>
                        <a:rPr lang="en-US" sz="1600" dirty="0"/>
                        <a:t>Capture lightweight near</a:t>
                      </a:r>
                      <a:r>
                        <a:rPr lang="en-US" sz="1600" baseline="0" dirty="0"/>
                        <a:t> term</a:t>
                      </a:r>
                      <a:r>
                        <a:rPr lang="en-US" sz="1600" dirty="0"/>
                        <a:t> requirements </a:t>
                      </a:r>
                    </a:p>
                    <a:p>
                      <a:pPr marL="0" marR="0" indent="0" algn="l" defTabSz="914400" rtl="0" eaLnBrk="1" fontAlgn="auto" latinLnBrk="0" hangingPunct="1">
                        <a:lnSpc>
                          <a:spcPct val="100000"/>
                        </a:lnSpc>
                        <a:spcBef>
                          <a:spcPts val="400"/>
                        </a:spcBef>
                        <a:spcAft>
                          <a:spcPts val="0"/>
                        </a:spcAft>
                        <a:buClrTx/>
                        <a:buSzTx/>
                        <a:buFontTx/>
                        <a:buNone/>
                        <a:tabLst/>
                        <a:defRPr/>
                      </a:pPr>
                      <a:r>
                        <a:rPr lang="en-US" sz="1600" dirty="0"/>
                        <a:t>Empower teams</a:t>
                      </a:r>
                    </a:p>
                    <a:p>
                      <a:pPr marL="0" marR="0" indent="0" algn="l" defTabSz="914400" rtl="0" eaLnBrk="1" fontAlgn="auto" latinLnBrk="0" hangingPunct="1">
                        <a:lnSpc>
                          <a:spcPct val="100000"/>
                        </a:lnSpc>
                        <a:spcBef>
                          <a:spcPts val="400"/>
                        </a:spcBef>
                        <a:spcAft>
                          <a:spcPts val="0"/>
                        </a:spcAft>
                        <a:buClrTx/>
                        <a:buSzTx/>
                        <a:buFontTx/>
                        <a:buNone/>
                        <a:tabLst/>
                        <a:defRPr/>
                      </a:pPr>
                      <a:r>
                        <a:rPr lang="en-US" sz="1600" dirty="0"/>
                        <a:t>Allow requirements to evolve but maintain fixed timelines</a:t>
                      </a:r>
                    </a:p>
                    <a:p>
                      <a:pPr>
                        <a:spcBef>
                          <a:spcPts val="400"/>
                        </a:spcBef>
                      </a:pPr>
                      <a:r>
                        <a:rPr lang="en-US" sz="1600" dirty="0"/>
                        <a:t>Apply engineering</a:t>
                      </a:r>
                      <a:r>
                        <a:rPr lang="en-US" sz="1600" baseline="0" dirty="0"/>
                        <a:t> practices and </a:t>
                      </a:r>
                      <a:r>
                        <a:rPr lang="en-US" sz="1600" dirty="0"/>
                        <a:t>systems thinking (e.g. TDD)</a:t>
                      </a:r>
                    </a:p>
                    <a:p>
                      <a:pPr>
                        <a:spcBef>
                          <a:spcPts val="400"/>
                        </a:spcBef>
                      </a:pPr>
                      <a:r>
                        <a:rPr lang="en-US" sz="1600" dirty="0"/>
                        <a:t>Integrate early user feedback into remaining plan </a:t>
                      </a:r>
                    </a:p>
                    <a:p>
                      <a:pPr>
                        <a:spcBef>
                          <a:spcPts val="400"/>
                        </a:spcBef>
                      </a:pPr>
                      <a:r>
                        <a:rPr lang="en-US" sz="1600" dirty="0"/>
                        <a:t>Maintain a collaborative approach between all stakeholders</a:t>
                      </a:r>
                    </a:p>
                  </a:txBody>
                  <a:tcPr marL="68580" marR="68580" marT="0" marB="0"/>
                </a:tc>
                <a:extLst>
                  <a:ext uri="{0D108BD9-81ED-4DB2-BD59-A6C34878D82A}">
                    <a16:rowId xmlns:a16="http://schemas.microsoft.com/office/drawing/2014/main" val="10003"/>
                  </a:ext>
                </a:extLst>
              </a:tr>
            </a:tbl>
          </a:graphicData>
        </a:graphic>
      </p:graphicFrame>
      <p:sp>
        <p:nvSpPr>
          <p:cNvPr id="3" name="Rectangle 2"/>
          <p:cNvSpPr/>
          <p:nvPr/>
        </p:nvSpPr>
        <p:spPr>
          <a:xfrm>
            <a:off x="2216888" y="4502888"/>
            <a:ext cx="3003698" cy="24986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5261344" y="3289005"/>
            <a:ext cx="3003698" cy="24986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8307572" y="3289005"/>
            <a:ext cx="3003698" cy="474921"/>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216888" y="5626904"/>
            <a:ext cx="3003698" cy="249865"/>
          </a:xfrm>
          <a:prstGeom prst="rect">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5261344" y="4889713"/>
            <a:ext cx="3003698" cy="249865"/>
          </a:xfrm>
          <a:prstGeom prst="rect">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8307572" y="5199829"/>
            <a:ext cx="3003698" cy="1025534"/>
          </a:xfrm>
          <a:prstGeom prst="rect">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60003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ppt_x"/>
                                          </p:val>
                                        </p:tav>
                                        <p:tav tm="100000">
                                          <p:val>
                                            <p:strVal val="#ppt_x"/>
                                          </p:val>
                                        </p:tav>
                                      </p:tavLst>
                                    </p:anim>
                                    <p:anim calcmode="lin" valueType="num">
                                      <p:cBhvr additive="base">
                                        <p:cTn id="1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500" fill="hold"/>
                                        <p:tgtEl>
                                          <p:spTgt spid="7"/>
                                        </p:tgtEl>
                                        <p:attrNameLst>
                                          <p:attrName>ppt_x</p:attrName>
                                        </p:attrNameLst>
                                      </p:cBhvr>
                                      <p:tavLst>
                                        <p:tav tm="0">
                                          <p:val>
                                            <p:strVal val="#ppt_x"/>
                                          </p:val>
                                        </p:tav>
                                        <p:tav tm="100000">
                                          <p:val>
                                            <p:strVal val="#ppt_x"/>
                                          </p:val>
                                        </p:tav>
                                      </p:tavLst>
                                    </p:anim>
                                    <p:anim calcmode="lin" valueType="num">
                                      <p:cBhvr additive="base">
                                        <p:cTn id="22" dur="500" fill="hold"/>
                                        <p:tgtEl>
                                          <p:spTgt spid="7"/>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ppt_x"/>
                                          </p:val>
                                        </p:tav>
                                        <p:tav tm="100000">
                                          <p:val>
                                            <p:strVal val="#ppt_x"/>
                                          </p:val>
                                        </p:tav>
                                      </p:tavLst>
                                    </p:anim>
                                    <p:anim calcmode="lin" valueType="num">
                                      <p:cBhvr additive="base">
                                        <p:cTn id="26" dur="500" fill="hold"/>
                                        <p:tgtEl>
                                          <p:spTgt spid="8"/>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anim calcmode="lin" valueType="num">
                                      <p:cBhvr additive="base">
                                        <p:cTn id="29" dur="500" fill="hold"/>
                                        <p:tgtEl>
                                          <p:spTgt spid="9"/>
                                        </p:tgtEl>
                                        <p:attrNameLst>
                                          <p:attrName>ppt_x</p:attrName>
                                        </p:attrNameLst>
                                      </p:cBhvr>
                                      <p:tavLst>
                                        <p:tav tm="0">
                                          <p:val>
                                            <p:strVal val="#ppt_x"/>
                                          </p:val>
                                        </p:tav>
                                        <p:tav tm="100000">
                                          <p:val>
                                            <p:strVal val="#ppt_x"/>
                                          </p:val>
                                        </p:tav>
                                      </p:tavLst>
                                    </p:anim>
                                    <p:anim calcmode="lin" valueType="num">
                                      <p:cBhvr additive="base">
                                        <p:cTn id="3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6" grpId="0" animBg="1"/>
      <p:bldP spid="7" grpId="0" animBg="1"/>
      <p:bldP spid="8" grpId="0" animBg="1"/>
      <p:bldP spid="9"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63BF8-5EE6-0A40-B4D3-D204E6332381}"/>
              </a:ext>
            </a:extLst>
          </p:cNvPr>
          <p:cNvSpPr>
            <a:spLocks noGrp="1"/>
          </p:cNvSpPr>
          <p:nvPr>
            <p:ph type="ctrTitle"/>
          </p:nvPr>
        </p:nvSpPr>
        <p:spPr/>
        <p:txBody>
          <a:bodyPr/>
          <a:lstStyle/>
          <a:p>
            <a:r>
              <a:rPr lang="en-US" dirty="0"/>
              <a:t>The </a:t>
            </a:r>
            <a:r>
              <a:rPr lang="en-US" b="1" dirty="0"/>
              <a:t>Virtuous</a:t>
            </a:r>
            <a:r>
              <a:rPr lang="en-US" dirty="0"/>
              <a:t> Triangle</a:t>
            </a:r>
          </a:p>
        </p:txBody>
      </p:sp>
      <p:sp>
        <p:nvSpPr>
          <p:cNvPr id="3" name="Subtitle 2">
            <a:extLst>
              <a:ext uri="{FF2B5EF4-FFF2-40B4-BE49-F238E27FC236}">
                <a16:creationId xmlns:a16="http://schemas.microsoft.com/office/drawing/2014/main" id="{09870555-0A1B-BA42-A79D-E9C43B2B6EFF}"/>
              </a:ext>
            </a:extLst>
          </p:cNvPr>
          <p:cNvSpPr>
            <a:spLocks noGrp="1"/>
          </p:cNvSpPr>
          <p:nvPr>
            <p:ph type="subTitle" idx="1"/>
          </p:nvPr>
        </p:nvSpPr>
        <p:spPr/>
        <p:txBody>
          <a:bodyPr/>
          <a:lstStyle/>
          <a:p>
            <a:r>
              <a:rPr lang="en-US" dirty="0"/>
              <a:t>Of Software Development</a:t>
            </a:r>
          </a:p>
        </p:txBody>
      </p:sp>
    </p:spTree>
    <p:extLst>
      <p:ext uri="{BB962C8B-B14F-4D97-AF65-F5344CB8AC3E}">
        <p14:creationId xmlns:p14="http://schemas.microsoft.com/office/powerpoint/2010/main" val="42309071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Testing Terms</a:t>
            </a:r>
          </a:p>
        </p:txBody>
      </p:sp>
      <p:sp>
        <p:nvSpPr>
          <p:cNvPr id="7" name="Content Placeholder 2"/>
          <p:cNvSpPr>
            <a:spLocks noGrp="1"/>
          </p:cNvSpPr>
          <p:nvPr>
            <p:ph idx="1"/>
          </p:nvPr>
        </p:nvSpPr>
        <p:spPr>
          <a:xfrm>
            <a:off x="838198" y="1525772"/>
            <a:ext cx="10515601" cy="4917558"/>
          </a:xfrm>
        </p:spPr>
        <p:txBody>
          <a:bodyPr>
            <a:normAutofit/>
          </a:bodyPr>
          <a:lstStyle/>
          <a:p>
            <a:pPr marL="0" indent="0">
              <a:buNone/>
            </a:pPr>
            <a:r>
              <a:rPr lang="en-US" sz="2000" dirty="0"/>
              <a:t>Important testing terms include:</a:t>
            </a:r>
          </a:p>
          <a:p>
            <a:r>
              <a:rPr lang="en-US" sz="2000" u="sng" dirty="0"/>
              <a:t>Unit Testing</a:t>
            </a:r>
            <a:r>
              <a:rPr lang="en-US" sz="2000" dirty="0"/>
              <a:t>: developer testing  their own code</a:t>
            </a:r>
          </a:p>
          <a:p>
            <a:r>
              <a:rPr lang="en-US" sz="2000" u="sng" dirty="0"/>
              <a:t>Integration Testing:</a:t>
            </a:r>
            <a:r>
              <a:rPr lang="en-US" sz="2000" dirty="0"/>
              <a:t> development team testing their full code</a:t>
            </a:r>
          </a:p>
          <a:p>
            <a:r>
              <a:rPr lang="en-US" sz="2000" u="sng" dirty="0"/>
              <a:t>System Testing</a:t>
            </a:r>
            <a:r>
              <a:rPr lang="en-US" sz="2000" dirty="0"/>
              <a:t>: multiple development teams testing a full system or systems</a:t>
            </a:r>
          </a:p>
          <a:p>
            <a:r>
              <a:rPr lang="en-US" sz="2000" u="sng" dirty="0"/>
              <a:t>Performance Testing</a:t>
            </a:r>
            <a:r>
              <a:rPr lang="en-US" sz="2000" dirty="0"/>
              <a:t>: testing performance at the Unit, Integration, and/or System level</a:t>
            </a:r>
          </a:p>
          <a:p>
            <a:pPr marL="0" indent="0">
              <a:buNone/>
            </a:pPr>
            <a:endParaRPr lang="en-US" sz="2000" dirty="0"/>
          </a:p>
          <a:p>
            <a:r>
              <a:rPr lang="en-US" sz="2000" u="sng" dirty="0"/>
              <a:t>Manual Testing</a:t>
            </a:r>
            <a:r>
              <a:rPr lang="en-US" sz="2000" dirty="0"/>
              <a:t>: a person using the application often running test scenarios</a:t>
            </a:r>
          </a:p>
          <a:p>
            <a:r>
              <a:rPr lang="en-US" sz="2000" u="sng" dirty="0"/>
              <a:t>Automated Testing</a:t>
            </a:r>
            <a:r>
              <a:rPr lang="en-US" sz="2000" dirty="0"/>
              <a:t>: a group of automated tests that run on the application in the Unit, Integration, System, or Performance testing areas</a:t>
            </a:r>
          </a:p>
          <a:p>
            <a:pPr lvl="1"/>
            <a:r>
              <a:rPr lang="en-US" sz="1600" dirty="0"/>
              <a:t>UI Automated Testing attempts to exercise the application be reproducing user events (key &amp; mouse events)</a:t>
            </a:r>
          </a:p>
          <a:p>
            <a:pPr lvl="1"/>
            <a:r>
              <a:rPr lang="en-US" sz="1600" dirty="0"/>
              <a:t>API Automated Testing occurs at the function/method API level (JUnit for example)</a:t>
            </a:r>
          </a:p>
          <a:p>
            <a:pPr marL="0" indent="0">
              <a:buNone/>
            </a:pPr>
            <a:endParaRPr lang="en-US" sz="2000" dirty="0"/>
          </a:p>
          <a:p>
            <a:pPr marL="0" indent="0">
              <a:buNone/>
            </a:pPr>
            <a:endParaRPr lang="en-US" sz="2000" dirty="0"/>
          </a:p>
        </p:txBody>
      </p:sp>
    </p:spTree>
    <p:extLst>
      <p:ext uri="{BB962C8B-B14F-4D97-AF65-F5344CB8AC3E}">
        <p14:creationId xmlns:p14="http://schemas.microsoft.com/office/powerpoint/2010/main" val="381576247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Testing Terms</a:t>
            </a:r>
          </a:p>
        </p:txBody>
      </p:sp>
      <p:sp>
        <p:nvSpPr>
          <p:cNvPr id="7" name="Content Placeholder 2"/>
          <p:cNvSpPr>
            <a:spLocks noGrp="1"/>
          </p:cNvSpPr>
          <p:nvPr>
            <p:ph idx="1"/>
          </p:nvPr>
        </p:nvSpPr>
        <p:spPr>
          <a:xfrm>
            <a:off x="838198" y="1525772"/>
            <a:ext cx="10515601" cy="4917558"/>
          </a:xfrm>
        </p:spPr>
        <p:txBody>
          <a:bodyPr>
            <a:normAutofit/>
          </a:bodyPr>
          <a:lstStyle/>
          <a:p>
            <a:pPr marL="0" indent="0">
              <a:buNone/>
            </a:pPr>
            <a:r>
              <a:rPr lang="en-US" sz="2000" dirty="0"/>
              <a:t>Important testing terms (continued):</a:t>
            </a:r>
          </a:p>
          <a:p>
            <a:r>
              <a:rPr lang="en-US" sz="2000" u="sng" dirty="0"/>
              <a:t>Verification</a:t>
            </a:r>
            <a:r>
              <a:rPr lang="en-US" sz="2000" dirty="0"/>
              <a:t>: does the application perform as expected</a:t>
            </a:r>
          </a:p>
          <a:p>
            <a:r>
              <a:rPr lang="en-US" sz="2000" u="sng" dirty="0"/>
              <a:t>Validation</a:t>
            </a:r>
            <a:r>
              <a:rPr lang="en-US" sz="2000" dirty="0"/>
              <a:t>: does the application provide the business benefit that was expected</a:t>
            </a:r>
          </a:p>
          <a:p>
            <a:r>
              <a:rPr lang="en-US" sz="2000" u="sng" dirty="0"/>
              <a:t>Behavioral Testing</a:t>
            </a:r>
            <a:r>
              <a:rPr lang="en-US" sz="2000" dirty="0"/>
              <a:t>: verifying that the correct functions were called with the correct parameters</a:t>
            </a:r>
          </a:p>
          <a:p>
            <a:r>
              <a:rPr lang="en-US" sz="2000" u="sng" dirty="0"/>
              <a:t>State Testing</a:t>
            </a:r>
            <a:r>
              <a:rPr lang="en-US" sz="2000" dirty="0"/>
              <a:t>: focuses on the results of those calls </a:t>
            </a:r>
          </a:p>
          <a:p>
            <a:pPr marL="0" indent="0">
              <a:buNone/>
            </a:pPr>
            <a:endParaRPr lang="en-US" sz="2000" dirty="0"/>
          </a:p>
          <a:p>
            <a:pPr marL="0" indent="0">
              <a:buNone/>
            </a:pPr>
            <a:endParaRPr lang="en-US" sz="2000" dirty="0"/>
          </a:p>
        </p:txBody>
      </p:sp>
    </p:spTree>
    <p:extLst>
      <p:ext uri="{BB962C8B-B14F-4D97-AF65-F5344CB8AC3E}">
        <p14:creationId xmlns:p14="http://schemas.microsoft.com/office/powerpoint/2010/main" val="69660519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Automated Testing</a:t>
            </a:r>
          </a:p>
        </p:txBody>
      </p:sp>
      <p:sp>
        <p:nvSpPr>
          <p:cNvPr id="5" name="Rectangle 1"/>
          <p:cNvSpPr>
            <a:spLocks noChangeArrowheads="1"/>
          </p:cNvSpPr>
          <p:nvPr/>
        </p:nvSpPr>
        <p:spPr bwMode="auto">
          <a:xfrm>
            <a:off x="1888642" y="-1026823"/>
            <a:ext cx="13507953"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00"/>
                </a:solidFill>
                <a:effectLst/>
                <a:latin typeface="Verdana" panose="020B0604030504040204" pitchFamily="34" charset="0"/>
              </a:rPr>
              <a:t>Unit testing can be done in two ways − manual testing and automated testing.</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 name="Content Placeholder 2"/>
          <p:cNvSpPr txBox="1">
            <a:spLocks/>
          </p:cNvSpPr>
          <p:nvPr/>
        </p:nvSpPr>
        <p:spPr>
          <a:xfrm>
            <a:off x="838198" y="1525772"/>
            <a:ext cx="10346873" cy="491755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dirty="0"/>
              <a:t>Automated testing has become a more important part of  effective software testing. The pros of Automated Testing include:</a:t>
            </a:r>
          </a:p>
          <a:p>
            <a:r>
              <a:rPr lang="en-US" sz="2000" dirty="0"/>
              <a:t>Repeatable tests that are quick to run and can support Iterative and Agile development</a:t>
            </a:r>
          </a:p>
          <a:p>
            <a:r>
              <a:rPr lang="en-US" sz="2000" dirty="0"/>
              <a:t>Very effective in validating environments and doing “smoke tests” to make sure a new build meets a minimal set of requirements</a:t>
            </a:r>
          </a:p>
          <a:p>
            <a:r>
              <a:rPr lang="en-US" sz="2000" dirty="0"/>
              <a:t>Supports Performance Testing very effectively</a:t>
            </a:r>
          </a:p>
          <a:p>
            <a:r>
              <a:rPr lang="en-US" sz="2000" dirty="0"/>
              <a:t>Very inexpensive and quick to repeat testing and validate fixes</a:t>
            </a:r>
          </a:p>
          <a:p>
            <a:r>
              <a:rPr lang="en-US" sz="2000" dirty="0"/>
              <a:t>Various implications include UI, API, and Unit automation tests… each has a very different set of pros and cons</a:t>
            </a:r>
          </a:p>
          <a:p>
            <a:endParaRPr lang="en-US" sz="2000" dirty="0"/>
          </a:p>
          <a:p>
            <a:endParaRPr lang="en-US" sz="2000" dirty="0"/>
          </a:p>
          <a:p>
            <a:endParaRPr lang="en-US" sz="2000" dirty="0"/>
          </a:p>
          <a:p>
            <a:endParaRPr lang="en-US" sz="2000" dirty="0"/>
          </a:p>
          <a:p>
            <a:pPr marL="0" indent="0">
              <a:buNone/>
            </a:pPr>
            <a:endParaRPr lang="en-US" sz="2000" dirty="0"/>
          </a:p>
          <a:p>
            <a:pPr marL="0" indent="0">
              <a:buFont typeface="Arial" panose="020B0604020202020204" pitchFamily="34" charset="0"/>
              <a:buNone/>
            </a:pPr>
            <a:endParaRPr lang="en-US" sz="2000" dirty="0"/>
          </a:p>
          <a:p>
            <a:pPr marL="0" indent="0">
              <a:buFont typeface="Arial" panose="020B0604020202020204" pitchFamily="34" charset="0"/>
              <a:buNone/>
            </a:pPr>
            <a:endParaRPr lang="en-US" sz="2000" dirty="0"/>
          </a:p>
        </p:txBody>
      </p:sp>
    </p:spTree>
    <p:extLst>
      <p:ext uri="{BB962C8B-B14F-4D97-AF65-F5344CB8AC3E}">
        <p14:creationId xmlns:p14="http://schemas.microsoft.com/office/powerpoint/2010/main" val="223367917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Automated Testing</a:t>
            </a:r>
          </a:p>
        </p:txBody>
      </p:sp>
      <p:sp>
        <p:nvSpPr>
          <p:cNvPr id="5" name="Rectangle 1"/>
          <p:cNvSpPr>
            <a:spLocks noChangeArrowheads="1"/>
          </p:cNvSpPr>
          <p:nvPr/>
        </p:nvSpPr>
        <p:spPr bwMode="auto">
          <a:xfrm>
            <a:off x="1888642" y="-1026823"/>
            <a:ext cx="13507953"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00"/>
                </a:solidFill>
                <a:effectLst/>
                <a:latin typeface="Verdana" panose="020B0604030504040204" pitchFamily="34" charset="0"/>
              </a:rPr>
              <a:t>Unit testing can be done in two ways − manual testing and automated testing.</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 name="Content Placeholder 2"/>
          <p:cNvSpPr txBox="1">
            <a:spLocks/>
          </p:cNvSpPr>
          <p:nvPr/>
        </p:nvSpPr>
        <p:spPr>
          <a:xfrm>
            <a:off x="838198" y="1525772"/>
            <a:ext cx="10749645" cy="491755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dirty="0"/>
              <a:t>Some of  the benefits of Automated Testing have been oversold. Some of the challenges include:</a:t>
            </a:r>
          </a:p>
          <a:p>
            <a:r>
              <a:rPr lang="en-US" sz="2000" dirty="0"/>
              <a:t>Developers rarely can come up with scenarios in scripts that they would not already have tested in their normal unit testing… they often don’t know what they don’t know </a:t>
            </a:r>
          </a:p>
          <a:p>
            <a:r>
              <a:rPr lang="en-US" sz="2000" dirty="0"/>
              <a:t>UI focused Automated Testing (key &amp; mouse events) are often challenging and create/</a:t>
            </a:r>
            <a:r>
              <a:rPr lang="en-US" sz="2000" u="sng" dirty="0"/>
              <a:t>maintain</a:t>
            </a:r>
            <a:r>
              <a:rPr lang="en-US" sz="2000" dirty="0"/>
              <a:t> a great number of false-positives</a:t>
            </a:r>
          </a:p>
          <a:p>
            <a:r>
              <a:rPr lang="en-US" sz="2000" dirty="0"/>
              <a:t>API Level Automated Testing (i.e. REST) scripts are often more useful and easier to maintain</a:t>
            </a:r>
          </a:p>
          <a:p>
            <a:r>
              <a:rPr lang="en-US" sz="2000" dirty="0"/>
              <a:t>Environmental verification, API, and finally UI Automated testing is generally the best order to show value quickly with Automated Testing</a:t>
            </a:r>
          </a:p>
          <a:p>
            <a:r>
              <a:rPr lang="en-US" sz="2000" dirty="0"/>
              <a:t>Automated Testing investment is often not prioritized or tracked so it is difficult to know its effectiveness</a:t>
            </a:r>
          </a:p>
          <a:p>
            <a:r>
              <a:rPr lang="en-US" sz="2000" dirty="0"/>
              <a:t>Scripts can be expensive to develop and maintain</a:t>
            </a:r>
          </a:p>
          <a:p>
            <a:pPr marL="0" indent="0">
              <a:buFont typeface="Arial" panose="020B0604020202020204" pitchFamily="34" charset="0"/>
              <a:buNone/>
            </a:pPr>
            <a:endParaRPr lang="en-US" sz="2000" dirty="0"/>
          </a:p>
          <a:p>
            <a:pPr marL="0" indent="0">
              <a:buFont typeface="Arial" panose="020B0604020202020204" pitchFamily="34" charset="0"/>
              <a:buNone/>
            </a:pPr>
            <a:endParaRPr lang="en-US" sz="2000" dirty="0"/>
          </a:p>
        </p:txBody>
      </p:sp>
    </p:spTree>
    <p:extLst>
      <p:ext uri="{BB962C8B-B14F-4D97-AF65-F5344CB8AC3E}">
        <p14:creationId xmlns:p14="http://schemas.microsoft.com/office/powerpoint/2010/main" val="342224692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Automated Unit Testing Example: JUnit</a:t>
            </a:r>
          </a:p>
        </p:txBody>
      </p:sp>
      <p:sp>
        <p:nvSpPr>
          <p:cNvPr id="5" name="Rectangle 1"/>
          <p:cNvSpPr>
            <a:spLocks noChangeArrowheads="1"/>
          </p:cNvSpPr>
          <p:nvPr/>
        </p:nvSpPr>
        <p:spPr bwMode="auto">
          <a:xfrm>
            <a:off x="1888642" y="-1026823"/>
            <a:ext cx="13507953"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00"/>
                </a:solidFill>
                <a:effectLst/>
                <a:latin typeface="Verdana" panose="020B0604030504040204" pitchFamily="34" charset="0"/>
              </a:rPr>
              <a:t>Unit testing can be done in two ways − manual testing and automated testing.</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 name="Content Placeholder 2"/>
          <p:cNvSpPr txBox="1">
            <a:spLocks/>
          </p:cNvSpPr>
          <p:nvPr/>
        </p:nvSpPr>
        <p:spPr>
          <a:xfrm>
            <a:off x="838198" y="1525772"/>
            <a:ext cx="6558645" cy="491755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dirty="0"/>
              <a:t>JUnit </a:t>
            </a:r>
            <a:r>
              <a:rPr lang="en-US" sz="2000" dirty="0">
                <a:hlinkClick r:id="rId3"/>
              </a:rPr>
              <a:t>[link]</a:t>
            </a:r>
            <a:r>
              <a:rPr lang="en-US" sz="2000" dirty="0"/>
              <a:t> is a Automated Testing framework focused on developing and running Unit test for Java applications. JUnit:</a:t>
            </a:r>
          </a:p>
          <a:p>
            <a:r>
              <a:rPr lang="en-US" sz="2000" dirty="0"/>
              <a:t>Is a Java opensource extension</a:t>
            </a:r>
          </a:p>
          <a:p>
            <a:r>
              <a:rPr lang="en-US" sz="2000" dirty="0"/>
              <a:t>Provides annotations to identify test methods.</a:t>
            </a:r>
          </a:p>
          <a:p>
            <a:r>
              <a:rPr lang="en-US" sz="2000" dirty="0"/>
              <a:t>Provides assertions for testing expected results.</a:t>
            </a:r>
          </a:p>
          <a:p>
            <a:r>
              <a:rPr lang="en-US" sz="2000" dirty="0"/>
              <a:t>Provides test runners for running tests.</a:t>
            </a:r>
          </a:p>
          <a:p>
            <a:r>
              <a:rPr lang="en-US" sz="2000" dirty="0"/>
              <a:t>JUnit tests allow you to write codes faster, which increases quality.</a:t>
            </a:r>
          </a:p>
          <a:p>
            <a:r>
              <a:rPr lang="en-US" sz="2000" dirty="0"/>
              <a:t>JUnit is elegantly simple. It is less complex and takes less time.</a:t>
            </a:r>
          </a:p>
          <a:p>
            <a:r>
              <a:rPr lang="en-US" sz="2000" dirty="0"/>
              <a:t>JUnit tests can be run automatically and they check their own results and provide immediate feedback. There's no need to manually comb through a report of test results</a:t>
            </a:r>
          </a:p>
        </p:txBody>
      </p:sp>
      <p:pic>
        <p:nvPicPr>
          <p:cNvPr id="8" name="Picture 7"/>
          <p:cNvPicPr>
            <a:picLocks noChangeAspect="1"/>
          </p:cNvPicPr>
          <p:nvPr/>
        </p:nvPicPr>
        <p:blipFill>
          <a:blip r:embed="rId4"/>
          <a:stretch>
            <a:fillRect/>
          </a:stretch>
        </p:blipFill>
        <p:spPr>
          <a:xfrm>
            <a:off x="7814582" y="1525772"/>
            <a:ext cx="4114800" cy="2482445"/>
          </a:xfrm>
          <a:prstGeom prst="rect">
            <a:avLst/>
          </a:prstGeom>
        </p:spPr>
      </p:pic>
    </p:spTree>
    <p:extLst>
      <p:ext uri="{BB962C8B-B14F-4D97-AF65-F5344CB8AC3E}">
        <p14:creationId xmlns:p14="http://schemas.microsoft.com/office/powerpoint/2010/main" val="330260525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5"/>
            <a:ext cx="9144000" cy="808793"/>
          </a:xfrm>
        </p:spPr>
        <p:txBody>
          <a:bodyPr>
            <a:normAutofit/>
          </a:bodyPr>
          <a:lstStyle/>
          <a:p>
            <a:r>
              <a:rPr lang="en-US" sz="4800" dirty="0"/>
              <a:t>Lab (report-out at 12:08)</a:t>
            </a:r>
          </a:p>
        </p:txBody>
      </p:sp>
      <p:sp>
        <p:nvSpPr>
          <p:cNvPr id="3" name="Content Placeholder 2">
            <a:extLst>
              <a:ext uri="{FF2B5EF4-FFF2-40B4-BE49-F238E27FC236}">
                <a16:creationId xmlns:a16="http://schemas.microsoft.com/office/drawing/2014/main" id="{384C868E-346E-4359-BF4F-AAEC6F6AA8BC}"/>
              </a:ext>
            </a:extLst>
          </p:cNvPr>
          <p:cNvSpPr txBox="1">
            <a:spLocks/>
          </p:cNvSpPr>
          <p:nvPr/>
        </p:nvSpPr>
        <p:spPr>
          <a:xfrm>
            <a:off x="838199" y="2019869"/>
            <a:ext cx="10515601" cy="471522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spcBef>
                <a:spcPts val="0"/>
              </a:spcBef>
            </a:pPr>
            <a:r>
              <a:rPr lang="en-US" sz="1800" u="sng" dirty="0"/>
              <a:t>Lab Activities:</a:t>
            </a:r>
          </a:p>
          <a:p>
            <a:pPr marL="457200" indent="-457200" algn="l">
              <a:spcBef>
                <a:spcPts val="600"/>
              </a:spcBef>
              <a:buFont typeface="+mj-lt"/>
              <a:buAutoNum type="arabicPeriod"/>
            </a:pPr>
            <a:r>
              <a:rPr lang="en-US" sz="1800" dirty="0"/>
              <a:t>I need two volunteers to demo setting up a local NodeJS application… you can record it and submit the recording if you prefer </a:t>
            </a:r>
          </a:p>
          <a:p>
            <a:pPr marL="457200" indent="-457200" algn="l">
              <a:spcBef>
                <a:spcPts val="600"/>
              </a:spcBef>
              <a:buFont typeface="+mj-lt"/>
              <a:buAutoNum type="arabicPeriod"/>
            </a:pPr>
            <a:r>
              <a:rPr lang="en-US" sz="1800" dirty="0"/>
              <a:t>I need two volunteers to demo setting up a Azure NodeJS application… you can record it and submit the recording if you prefer </a:t>
            </a:r>
          </a:p>
          <a:p>
            <a:pPr marL="457200" indent="-457200" algn="l">
              <a:spcBef>
                <a:spcPts val="600"/>
              </a:spcBef>
              <a:buFont typeface="+mj-lt"/>
              <a:buAutoNum type="arabicPeriod"/>
            </a:pPr>
            <a:r>
              <a:rPr lang="en-US" sz="1800" dirty="0"/>
              <a:t>Complete initial Sprint 4 Discussion Board (DB) post… during class</a:t>
            </a:r>
          </a:p>
          <a:p>
            <a:pPr marL="457200" indent="-457200" algn="l">
              <a:spcBef>
                <a:spcPts val="600"/>
              </a:spcBef>
              <a:buFont typeface="+mj-lt"/>
              <a:buAutoNum type="arabicPeriod"/>
            </a:pPr>
            <a:r>
              <a:rPr lang="en-US" sz="1800" dirty="0"/>
              <a:t>Review and respond back (test/verify) to at least one DB post from a classmate… during class</a:t>
            </a:r>
          </a:p>
          <a:p>
            <a:pPr marL="457200" indent="-457200" algn="l">
              <a:spcBef>
                <a:spcPts val="600"/>
              </a:spcBef>
              <a:buFont typeface="+mj-lt"/>
              <a:buAutoNum type="arabicPeriod"/>
            </a:pPr>
            <a:r>
              <a:rPr lang="en-US" sz="1800" dirty="0"/>
              <a:t>Submit </a:t>
            </a:r>
            <a:r>
              <a:rPr lang="en-US" sz="1800" u="sng" dirty="0"/>
              <a:t>ALL</a:t>
            </a:r>
            <a:r>
              <a:rPr lang="en-US" sz="1800" dirty="0"/>
              <a:t> completed Presentations, Demos, and Roles played by the end of the day</a:t>
            </a:r>
          </a:p>
          <a:p>
            <a:pPr marL="457200" indent="-457200" algn="l">
              <a:spcBef>
                <a:spcPts val="600"/>
              </a:spcBef>
              <a:buFont typeface="+mj-lt"/>
              <a:buAutoNum type="arabicPeriod"/>
            </a:pPr>
            <a:r>
              <a:rPr lang="en-US" sz="1800" dirty="0"/>
              <a:t>Work on Team Backlog items</a:t>
            </a:r>
          </a:p>
        </p:txBody>
      </p:sp>
    </p:spTree>
    <p:extLst>
      <p:ext uri="{BB962C8B-B14F-4D97-AF65-F5344CB8AC3E}">
        <p14:creationId xmlns:p14="http://schemas.microsoft.com/office/powerpoint/2010/main" val="62073190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mms.businesswire.com/media/20130805005402/en/377993/5/SAFeBigPicChart.jpg?download=1">
            <a:extLst>
              <a:ext uri="{FF2B5EF4-FFF2-40B4-BE49-F238E27FC236}">
                <a16:creationId xmlns:a16="http://schemas.microsoft.com/office/drawing/2014/main" id="{C6378BA9-E201-48D6-9617-C429158A8F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57350" y="0"/>
            <a:ext cx="887571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688374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4"/>
            <a:ext cx="9144000" cy="3461563"/>
          </a:xfrm>
        </p:spPr>
        <p:txBody>
          <a:bodyPr>
            <a:normAutofit/>
          </a:bodyPr>
          <a:lstStyle/>
          <a:p>
            <a:r>
              <a:rPr lang="en-US" sz="4800" dirty="0"/>
              <a:t>Software Metrics, Estimating, and Measuring Output</a:t>
            </a:r>
            <a:br>
              <a:rPr lang="en-US" sz="4800" dirty="0"/>
            </a:br>
            <a:endParaRPr lang="en-US" sz="4800" dirty="0"/>
          </a:p>
        </p:txBody>
      </p:sp>
      <p:sp>
        <p:nvSpPr>
          <p:cNvPr id="3" name="Rectangle 2">
            <a:extLst>
              <a:ext uri="{FF2B5EF4-FFF2-40B4-BE49-F238E27FC236}">
                <a16:creationId xmlns:a16="http://schemas.microsoft.com/office/drawing/2014/main" id="{B0725172-65C6-4D41-AFCA-1A6736253E1E}"/>
              </a:ext>
            </a:extLst>
          </p:cNvPr>
          <p:cNvSpPr/>
          <p:nvPr/>
        </p:nvSpPr>
        <p:spPr>
          <a:xfrm>
            <a:off x="5549153" y="4583927"/>
            <a:ext cx="6096000" cy="1477328"/>
          </a:xfrm>
          <a:prstGeom prst="rect">
            <a:avLst/>
          </a:prstGeom>
        </p:spPr>
        <p:txBody>
          <a:bodyPr>
            <a:spAutoFit/>
          </a:bodyPr>
          <a:lstStyle/>
          <a:p>
            <a:r>
              <a:rPr lang="en-US" dirty="0"/>
              <a:t>A model is a simplification or approximation of reality and hence will not reflect all of reality. ... Box noted that </a:t>
            </a:r>
            <a:r>
              <a:rPr lang="en-US" b="1" u="sng" dirty="0"/>
              <a:t>“all models are wrong, but some are useful.” </a:t>
            </a:r>
            <a:r>
              <a:rPr lang="en-US" dirty="0"/>
              <a:t>While a model can never be “truth,” a model might be ranked from very useful, to useful, to somewhat useful to, finally, essentially useless. – George Box</a:t>
            </a:r>
          </a:p>
        </p:txBody>
      </p:sp>
    </p:spTree>
    <p:extLst>
      <p:ext uri="{BB962C8B-B14F-4D97-AF65-F5344CB8AC3E}">
        <p14:creationId xmlns:p14="http://schemas.microsoft.com/office/powerpoint/2010/main" val="3033211760"/>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4"/>
            <a:ext cx="9144000" cy="3461563"/>
          </a:xfrm>
        </p:spPr>
        <p:txBody>
          <a:bodyPr>
            <a:normAutofit/>
          </a:bodyPr>
          <a:lstStyle/>
          <a:p>
            <a:r>
              <a:rPr lang="en-US" sz="4800" dirty="0"/>
              <a:t>Software Metrics, Estimating, and Measuring Output</a:t>
            </a:r>
            <a:br>
              <a:rPr lang="en-US" sz="4800" dirty="0"/>
            </a:br>
            <a:endParaRPr lang="en-US" sz="4800" dirty="0"/>
          </a:p>
        </p:txBody>
      </p:sp>
      <p:sp>
        <p:nvSpPr>
          <p:cNvPr id="3" name="Rectangle 2">
            <a:extLst>
              <a:ext uri="{FF2B5EF4-FFF2-40B4-BE49-F238E27FC236}">
                <a16:creationId xmlns:a16="http://schemas.microsoft.com/office/drawing/2014/main" id="{B0725172-65C6-4D41-AFCA-1A6736253E1E}"/>
              </a:ext>
            </a:extLst>
          </p:cNvPr>
          <p:cNvSpPr/>
          <p:nvPr/>
        </p:nvSpPr>
        <p:spPr>
          <a:xfrm>
            <a:off x="5549153" y="4583927"/>
            <a:ext cx="6096000" cy="1477328"/>
          </a:xfrm>
          <a:prstGeom prst="rect">
            <a:avLst/>
          </a:prstGeom>
        </p:spPr>
        <p:txBody>
          <a:bodyPr>
            <a:spAutoFit/>
          </a:bodyPr>
          <a:lstStyle/>
          <a:p>
            <a:r>
              <a:rPr lang="en-US" dirty="0"/>
              <a:t>A model is a simplification or approximation of reality and hence will not reflect all of reality. ... Box noted that </a:t>
            </a:r>
            <a:r>
              <a:rPr lang="en-US" b="1" u="sng" dirty="0"/>
              <a:t>“all models are wrong, but some are useful.” </a:t>
            </a:r>
            <a:r>
              <a:rPr lang="en-US" dirty="0"/>
              <a:t>While a model can never be “truth,” a model might be ranked from very useful, to useful, to somewhat useful to, finally, essentially useless. – George Box</a:t>
            </a:r>
          </a:p>
        </p:txBody>
      </p:sp>
    </p:spTree>
    <p:extLst>
      <p:ext uri="{BB962C8B-B14F-4D97-AF65-F5344CB8AC3E}">
        <p14:creationId xmlns:p14="http://schemas.microsoft.com/office/powerpoint/2010/main" val="410658103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Metrics</a:t>
            </a:r>
          </a:p>
        </p:txBody>
      </p:sp>
      <p:sp>
        <p:nvSpPr>
          <p:cNvPr id="3" name="Content Placeholder 2"/>
          <p:cNvSpPr>
            <a:spLocks noGrp="1"/>
          </p:cNvSpPr>
          <p:nvPr>
            <p:ph idx="1"/>
          </p:nvPr>
        </p:nvSpPr>
        <p:spPr>
          <a:xfrm>
            <a:off x="838198" y="1525772"/>
            <a:ext cx="10515601" cy="4651191"/>
          </a:xfrm>
        </p:spPr>
        <p:txBody>
          <a:bodyPr>
            <a:normAutofit/>
          </a:bodyPr>
          <a:lstStyle/>
          <a:p>
            <a:pPr marL="0" indent="0">
              <a:buNone/>
            </a:pPr>
            <a:r>
              <a:rPr lang="en-US" sz="2000" dirty="0"/>
              <a:t>What makes a good metric?</a:t>
            </a:r>
          </a:p>
          <a:p>
            <a:r>
              <a:rPr lang="en-US" sz="2000" dirty="0"/>
              <a:t>Easy to measure and understand</a:t>
            </a:r>
          </a:p>
          <a:p>
            <a:r>
              <a:rPr lang="en-US" sz="2000" dirty="0"/>
              <a:t>Good approximation of reality… good correlation to performance</a:t>
            </a:r>
          </a:p>
          <a:p>
            <a:r>
              <a:rPr lang="en-US" sz="2000" dirty="0"/>
              <a:t>Drives positive behavior/action</a:t>
            </a:r>
          </a:p>
          <a:p>
            <a:r>
              <a:rPr lang="en-US" sz="2000" dirty="0"/>
              <a:t>Discourages “gaming the system”… and the impact of “gaming” is limited</a:t>
            </a:r>
          </a:p>
          <a:p>
            <a:r>
              <a:rPr lang="en-US" sz="2000" dirty="0"/>
              <a:t>Meaningful to the group that can impact the measurement</a:t>
            </a:r>
          </a:p>
          <a:p>
            <a:r>
              <a:rPr lang="en-US" sz="2000" dirty="0"/>
              <a:t>Comparable to other teams or companies</a:t>
            </a:r>
          </a:p>
          <a:p>
            <a:pPr marL="0" indent="0">
              <a:buNone/>
            </a:pPr>
            <a:endParaRPr lang="en-US" sz="2000" dirty="0"/>
          </a:p>
          <a:p>
            <a:pPr marL="0" indent="0">
              <a:buNone/>
            </a:pPr>
            <a:endParaRPr lang="en-US" sz="2000" dirty="0"/>
          </a:p>
          <a:p>
            <a:pPr marL="0" indent="0">
              <a:buNone/>
            </a:pPr>
            <a:endParaRPr lang="en-US" sz="2000" dirty="0"/>
          </a:p>
        </p:txBody>
      </p:sp>
    </p:spTree>
    <p:extLst>
      <p:ext uri="{BB962C8B-B14F-4D97-AF65-F5344CB8AC3E}">
        <p14:creationId xmlns:p14="http://schemas.microsoft.com/office/powerpoint/2010/main" val="218956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9329" name="Content Placeholder 7" descr="GoldenTriangle2.pdf"/>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792667" y="963877"/>
            <a:ext cx="6092757" cy="4706654"/>
          </a:xfrm>
          <a:prstGeom prst="rect">
            <a:avLst/>
          </a:prstGeom>
        </p:spPr>
      </p:pic>
      <p:sp>
        <p:nvSpPr>
          <p:cNvPr id="5" name="Title 1">
            <a:extLst>
              <a:ext uri="{FF2B5EF4-FFF2-40B4-BE49-F238E27FC236}">
                <a16:creationId xmlns:a16="http://schemas.microsoft.com/office/drawing/2014/main" id="{EA6F46BC-AE3F-784F-9C93-17B4DFDD96D3}"/>
              </a:ext>
            </a:extLst>
          </p:cNvPr>
          <p:cNvSpPr txBox="1">
            <a:spLocks/>
          </p:cNvSpPr>
          <p:nvPr/>
        </p:nvSpPr>
        <p:spPr>
          <a:xfrm>
            <a:off x="473723" y="963877"/>
            <a:ext cx="3722573" cy="493024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dirty="0">
                <a:solidFill>
                  <a:schemeClr val="accent1"/>
                </a:solidFill>
              </a:rPr>
              <a:t>The </a:t>
            </a:r>
          </a:p>
          <a:p>
            <a:pPr algn="r"/>
            <a:r>
              <a:rPr lang="en-US" dirty="0">
                <a:solidFill>
                  <a:schemeClr val="accent1"/>
                </a:solidFill>
              </a:rPr>
              <a:t>Virtuous Triangle </a:t>
            </a:r>
          </a:p>
        </p:txBody>
      </p:sp>
      <p:sp>
        <p:nvSpPr>
          <p:cNvPr id="6" name="Rectangle 5">
            <a:extLst>
              <a:ext uri="{FF2B5EF4-FFF2-40B4-BE49-F238E27FC236}">
                <a16:creationId xmlns:a16="http://schemas.microsoft.com/office/drawing/2014/main" id="{1568F7F3-8165-8845-94F0-E7224098072E}"/>
              </a:ext>
            </a:extLst>
          </p:cNvPr>
          <p:cNvSpPr/>
          <p:nvPr/>
        </p:nvSpPr>
        <p:spPr>
          <a:xfrm>
            <a:off x="6315048" y="317546"/>
            <a:ext cx="3047993" cy="646331"/>
          </a:xfrm>
          <a:prstGeom prst="rect">
            <a:avLst/>
          </a:prstGeom>
        </p:spPr>
        <p:txBody>
          <a:bodyPr wrap="square">
            <a:spAutoFit/>
          </a:bodyPr>
          <a:lstStyle/>
          <a:p>
            <a:r>
              <a:rPr lang="en-US" u="sng" dirty="0"/>
              <a:t>Hosting Technology</a:t>
            </a:r>
            <a:r>
              <a:rPr lang="en-US" dirty="0"/>
              <a:t>: Cloud &amp; Software as a Service (SaaS)…</a:t>
            </a:r>
            <a:endParaRPr lang="en-US" b="1" dirty="0"/>
          </a:p>
        </p:txBody>
      </p:sp>
      <p:sp>
        <p:nvSpPr>
          <p:cNvPr id="7" name="Rectangle 6">
            <a:extLst>
              <a:ext uri="{FF2B5EF4-FFF2-40B4-BE49-F238E27FC236}">
                <a16:creationId xmlns:a16="http://schemas.microsoft.com/office/drawing/2014/main" id="{7BA0105A-E63C-C942-AC45-E7D5BF335CC9}"/>
              </a:ext>
            </a:extLst>
          </p:cNvPr>
          <p:cNvSpPr/>
          <p:nvPr/>
        </p:nvSpPr>
        <p:spPr>
          <a:xfrm rot="3044438">
            <a:off x="3511113" y="5237115"/>
            <a:ext cx="3151754" cy="1200329"/>
          </a:xfrm>
          <a:prstGeom prst="rect">
            <a:avLst/>
          </a:prstGeom>
        </p:spPr>
        <p:txBody>
          <a:bodyPr wrap="square">
            <a:spAutoFit/>
          </a:bodyPr>
          <a:lstStyle/>
          <a:p>
            <a:r>
              <a:rPr lang="en-US" u="sng" dirty="0"/>
              <a:t>Productivity Technology</a:t>
            </a:r>
            <a:r>
              <a:rPr lang="en-US" dirty="0"/>
              <a:t>: Configuration Management, Source Code Management, Automated Testing…</a:t>
            </a:r>
            <a:endParaRPr lang="en-US" b="1" dirty="0"/>
          </a:p>
        </p:txBody>
      </p:sp>
      <p:sp>
        <p:nvSpPr>
          <p:cNvPr id="8" name="Rectangle 7">
            <a:extLst>
              <a:ext uri="{FF2B5EF4-FFF2-40B4-BE49-F238E27FC236}">
                <a16:creationId xmlns:a16="http://schemas.microsoft.com/office/drawing/2014/main" id="{54DBCF59-8C97-6F47-BDBD-79ADF7A4DA67}"/>
              </a:ext>
            </a:extLst>
          </p:cNvPr>
          <p:cNvSpPr/>
          <p:nvPr/>
        </p:nvSpPr>
        <p:spPr>
          <a:xfrm rot="18320691">
            <a:off x="8942816" y="4664559"/>
            <a:ext cx="3780744" cy="923330"/>
          </a:xfrm>
          <a:prstGeom prst="rect">
            <a:avLst/>
          </a:prstGeom>
        </p:spPr>
        <p:txBody>
          <a:bodyPr wrap="square">
            <a:spAutoFit/>
          </a:bodyPr>
          <a:lstStyle/>
          <a:p>
            <a:r>
              <a:rPr lang="en-US" u="sng" dirty="0"/>
              <a:t>Process</a:t>
            </a:r>
            <a:r>
              <a:rPr lang="en-US" dirty="0"/>
              <a:t>: Agile, Requirements, Project Management, Prioritization, Portfolio Management, Metrics…</a:t>
            </a:r>
          </a:p>
        </p:txBody>
      </p:sp>
      <p:sp>
        <p:nvSpPr>
          <p:cNvPr id="9" name="Rectangle 8">
            <a:extLst>
              <a:ext uri="{FF2B5EF4-FFF2-40B4-BE49-F238E27FC236}">
                <a16:creationId xmlns:a16="http://schemas.microsoft.com/office/drawing/2014/main" id="{A4F62373-A087-8B48-993E-F58F53D066CF}"/>
              </a:ext>
            </a:extLst>
          </p:cNvPr>
          <p:cNvSpPr/>
          <p:nvPr/>
        </p:nvSpPr>
        <p:spPr>
          <a:xfrm>
            <a:off x="577031" y="516835"/>
            <a:ext cx="3047993" cy="923330"/>
          </a:xfrm>
          <a:prstGeom prst="rect">
            <a:avLst/>
          </a:prstGeom>
        </p:spPr>
        <p:txBody>
          <a:bodyPr wrap="square">
            <a:spAutoFit/>
          </a:bodyPr>
          <a:lstStyle/>
          <a:p>
            <a:r>
              <a:rPr lang="en-US" u="sng" dirty="0"/>
              <a:t>People</a:t>
            </a:r>
            <a:r>
              <a:rPr lang="en-US" dirty="0"/>
              <a:t>: Organizations,  Domain Knowledge, Customers, Business Process…</a:t>
            </a:r>
          </a:p>
        </p:txBody>
      </p:sp>
    </p:spTree>
    <p:extLst>
      <p:ext uri="{BB962C8B-B14F-4D97-AF65-F5344CB8AC3E}">
        <p14:creationId xmlns:p14="http://schemas.microsoft.com/office/powerpoint/2010/main" val="1761662479"/>
      </p:ext>
    </p:extLst>
  </p:cSld>
  <p:clrMapOvr>
    <a:masterClrMapping/>
  </p:clrMapOvr>
  <mc:AlternateContent xmlns:mc="http://schemas.openxmlformats.org/markup-compatibility/2006" xmlns:p14="http://schemas.microsoft.com/office/powerpoint/2010/main">
    <mc:Choice Requires="p14">
      <p:transition spd="slow" p14:dur="2000" advTm="190463"/>
    </mc:Choice>
    <mc:Fallback xmlns="">
      <p:transition spd="slow" advTm="19046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fill="hold"/>
                                        <p:tgtEl>
                                          <p:spTgt spid="9"/>
                                        </p:tgtEl>
                                        <p:attrNameLst>
                                          <p:attrName>ppt_x</p:attrName>
                                        </p:attrNameLst>
                                      </p:cBhvr>
                                      <p:tavLst>
                                        <p:tav tm="0">
                                          <p:val>
                                            <p:strVal val="#ppt_x"/>
                                          </p:val>
                                        </p:tav>
                                        <p:tav tm="100000">
                                          <p:val>
                                            <p:strVal val="#ppt_x"/>
                                          </p:val>
                                        </p:tav>
                                      </p:tavLst>
                                    </p:anim>
                                    <p:anim calcmode="lin" valueType="num">
                                      <p:cBhvr additive="base">
                                        <p:cTn id="2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Common Metrics for Software Development</a:t>
            </a:r>
          </a:p>
        </p:txBody>
      </p:sp>
      <p:sp>
        <p:nvSpPr>
          <p:cNvPr id="3" name="Content Placeholder 2"/>
          <p:cNvSpPr>
            <a:spLocks noGrp="1"/>
          </p:cNvSpPr>
          <p:nvPr>
            <p:ph idx="1"/>
          </p:nvPr>
        </p:nvSpPr>
        <p:spPr>
          <a:xfrm>
            <a:off x="838198" y="1525772"/>
            <a:ext cx="10515601" cy="4651191"/>
          </a:xfrm>
        </p:spPr>
        <p:txBody>
          <a:bodyPr>
            <a:normAutofit/>
          </a:bodyPr>
          <a:lstStyle/>
          <a:p>
            <a:r>
              <a:rPr lang="en-US" sz="2000" dirty="0"/>
              <a:t>Line of code per time-period</a:t>
            </a:r>
          </a:p>
          <a:p>
            <a:r>
              <a:rPr lang="en-US" sz="2000" dirty="0"/>
              <a:t>On-time</a:t>
            </a:r>
          </a:p>
          <a:p>
            <a:r>
              <a:rPr lang="en-US" sz="2000" dirty="0"/>
              <a:t>On-budget</a:t>
            </a:r>
          </a:p>
          <a:p>
            <a:r>
              <a:rPr lang="en-US" sz="2000" dirty="0"/>
              <a:t>… Scope delivered</a:t>
            </a:r>
          </a:p>
          <a:p>
            <a:r>
              <a:rPr lang="en-US" sz="2000" dirty="0"/>
              <a:t>Defects</a:t>
            </a:r>
          </a:p>
          <a:p>
            <a:r>
              <a:rPr lang="en-US" sz="2000" dirty="0"/>
              <a:t>Weighted Defects</a:t>
            </a:r>
          </a:p>
          <a:p>
            <a:r>
              <a:rPr lang="en-US" sz="2000" dirty="0"/>
              <a:t>Weighted Defects per unit delivered</a:t>
            </a:r>
          </a:p>
          <a:p>
            <a:r>
              <a:rPr lang="en-US" sz="2000" dirty="0"/>
              <a:t>Unit delivered per hour/day/month… per person</a:t>
            </a:r>
          </a:p>
          <a:p>
            <a:r>
              <a:rPr lang="en-US" sz="2000" dirty="0"/>
              <a:t>Unit delivered per hour/day/month… per dollar</a:t>
            </a:r>
          </a:p>
          <a:p>
            <a:pPr marL="0" indent="0">
              <a:buNone/>
            </a:pPr>
            <a:endParaRPr lang="en-US" sz="2000" dirty="0"/>
          </a:p>
          <a:p>
            <a:pPr marL="0" indent="0">
              <a:buNone/>
            </a:pPr>
            <a:endParaRPr lang="en-US" sz="2000" dirty="0"/>
          </a:p>
          <a:p>
            <a:endParaRPr lang="en-US" sz="2000" dirty="0"/>
          </a:p>
          <a:p>
            <a:pPr marL="0" indent="0">
              <a:buNone/>
            </a:pPr>
            <a:endParaRPr lang="en-US" sz="2000" dirty="0"/>
          </a:p>
          <a:p>
            <a:pPr marL="0" indent="0">
              <a:buNone/>
            </a:pPr>
            <a:endParaRPr lang="en-US" sz="2000" dirty="0"/>
          </a:p>
          <a:p>
            <a:pPr marL="0" indent="0">
              <a:buNone/>
            </a:pPr>
            <a:endParaRPr lang="en-US" sz="2000" dirty="0"/>
          </a:p>
        </p:txBody>
      </p:sp>
    </p:spTree>
    <p:extLst>
      <p:ext uri="{BB962C8B-B14F-4D97-AF65-F5344CB8AC3E}">
        <p14:creationId xmlns:p14="http://schemas.microsoft.com/office/powerpoint/2010/main" val="74018054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Common Metrics for Agile Software Development</a:t>
            </a:r>
          </a:p>
        </p:txBody>
      </p:sp>
      <p:sp>
        <p:nvSpPr>
          <p:cNvPr id="3" name="Content Placeholder 2"/>
          <p:cNvSpPr>
            <a:spLocks noGrp="1"/>
          </p:cNvSpPr>
          <p:nvPr>
            <p:ph idx="1"/>
          </p:nvPr>
        </p:nvSpPr>
        <p:spPr>
          <a:xfrm>
            <a:off x="838198" y="1525772"/>
            <a:ext cx="10515601" cy="4651191"/>
          </a:xfrm>
        </p:spPr>
        <p:txBody>
          <a:bodyPr>
            <a:normAutofit/>
          </a:bodyPr>
          <a:lstStyle/>
          <a:p>
            <a:r>
              <a:rPr lang="en-US" sz="2000" dirty="0"/>
              <a:t>Story Points per Sprint per person</a:t>
            </a:r>
          </a:p>
          <a:p>
            <a:r>
              <a:rPr lang="en-US" sz="2000" dirty="0"/>
              <a:t>Say/Do ratio</a:t>
            </a:r>
          </a:p>
          <a:p>
            <a:r>
              <a:rPr lang="en-US" sz="2000" dirty="0"/>
              <a:t>Story Points delivered per Sprint… change in Story Points delivered per Sprint</a:t>
            </a:r>
          </a:p>
          <a:p>
            <a:r>
              <a:rPr lang="en-US" sz="2000" dirty="0"/>
              <a:t>Team versatility</a:t>
            </a:r>
          </a:p>
          <a:p>
            <a:r>
              <a:rPr lang="en-US" sz="2000" dirty="0"/>
              <a:t>Percent coverage with automated testing… or TDD</a:t>
            </a:r>
          </a:p>
          <a:p>
            <a:r>
              <a:rPr lang="en-US" sz="2000" dirty="0"/>
              <a:t>Satisfaction surveys (internal or external)</a:t>
            </a:r>
          </a:p>
          <a:p>
            <a:r>
              <a:rPr lang="en-US" sz="2000" dirty="0"/>
              <a:t>Eric’s Favorite: Weighted Defect Density per 10,000 hours worked… production </a:t>
            </a:r>
          </a:p>
          <a:p>
            <a:pPr marL="0" indent="0">
              <a:buNone/>
            </a:pPr>
            <a:endParaRPr lang="en-US" sz="2000" dirty="0"/>
          </a:p>
          <a:p>
            <a:endParaRPr lang="en-US" sz="2000" dirty="0"/>
          </a:p>
          <a:p>
            <a:pPr marL="0" indent="0">
              <a:buNone/>
            </a:pPr>
            <a:endParaRPr lang="en-US" sz="2000" dirty="0"/>
          </a:p>
          <a:p>
            <a:pPr marL="0" indent="0">
              <a:buNone/>
            </a:pPr>
            <a:endParaRPr lang="en-US" sz="2000" dirty="0"/>
          </a:p>
          <a:p>
            <a:endParaRPr lang="en-US" sz="2000" dirty="0"/>
          </a:p>
          <a:p>
            <a:pPr marL="0" indent="0">
              <a:buNone/>
            </a:pPr>
            <a:endParaRPr lang="en-US" sz="2000" dirty="0"/>
          </a:p>
          <a:p>
            <a:pPr marL="0" indent="0">
              <a:buNone/>
            </a:pPr>
            <a:endParaRPr lang="en-US" sz="2000" dirty="0"/>
          </a:p>
          <a:p>
            <a:pPr marL="0" indent="0">
              <a:buNone/>
            </a:pPr>
            <a:endParaRPr lang="en-US" sz="2000" dirty="0"/>
          </a:p>
        </p:txBody>
      </p:sp>
    </p:spTree>
    <p:extLst>
      <p:ext uri="{BB962C8B-B14F-4D97-AF65-F5344CB8AC3E}">
        <p14:creationId xmlns:p14="http://schemas.microsoft.com/office/powerpoint/2010/main" val="365605248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Metrics Recommendations</a:t>
            </a:r>
          </a:p>
        </p:txBody>
      </p:sp>
      <p:sp>
        <p:nvSpPr>
          <p:cNvPr id="3" name="Content Placeholder 2"/>
          <p:cNvSpPr>
            <a:spLocks noGrp="1"/>
          </p:cNvSpPr>
          <p:nvPr>
            <p:ph idx="1"/>
          </p:nvPr>
        </p:nvSpPr>
        <p:spPr>
          <a:xfrm>
            <a:off x="838198" y="1525772"/>
            <a:ext cx="10515601" cy="4651191"/>
          </a:xfrm>
        </p:spPr>
        <p:txBody>
          <a:bodyPr>
            <a:normAutofit/>
          </a:bodyPr>
          <a:lstStyle/>
          <a:p>
            <a:r>
              <a:rPr lang="en-US" sz="2000" dirty="0"/>
              <a:t>Distinguish between organizational level, team level, and team roll-up metrics</a:t>
            </a:r>
          </a:p>
          <a:p>
            <a:r>
              <a:rPr lang="en-US" sz="2000" dirty="0"/>
              <a:t>Distinguish between optional and mandatory metrics (</a:t>
            </a:r>
            <a:r>
              <a:rPr lang="en-US" sz="2000" u="sng" dirty="0"/>
              <a:t>insist</a:t>
            </a:r>
            <a:r>
              <a:rPr lang="en-US" sz="2000" dirty="0"/>
              <a:t> on compliance with mandatory)</a:t>
            </a:r>
          </a:p>
          <a:p>
            <a:r>
              <a:rPr lang="en-US" sz="2000" dirty="0"/>
              <a:t>Start small… very few but high quality mandatory metrics</a:t>
            </a:r>
          </a:p>
          <a:p>
            <a:r>
              <a:rPr lang="en-US" sz="2000" dirty="0"/>
              <a:t>Provide and reward (and insist on) transparency</a:t>
            </a:r>
          </a:p>
          <a:p>
            <a:r>
              <a:rPr lang="en-US" sz="2000" dirty="0"/>
              <a:t>NEVER use metrics to punish a team… reward them for being transparent with painful metrics</a:t>
            </a:r>
          </a:p>
          <a:p>
            <a:r>
              <a:rPr lang="en-US" sz="2000" dirty="0"/>
              <a:t>Promote metrics that are working well for several teams to roll-up and/or mandatory metrics</a:t>
            </a:r>
          </a:p>
          <a:p>
            <a:r>
              <a:rPr lang="en-US" sz="2000" dirty="0"/>
              <a:t>Be VERY careful about metrics that attempt to directly or indirectly measure productivity across teams… they are complex, expensive, have low confidence, and can cause negative behavior</a:t>
            </a:r>
          </a:p>
          <a:p>
            <a:r>
              <a:rPr lang="en-US" sz="2000" dirty="0"/>
              <a:t>Consider productivity improvement metrics as a less painful alternative</a:t>
            </a:r>
          </a:p>
          <a:p>
            <a:endParaRPr lang="en-US" sz="2000" dirty="0"/>
          </a:p>
          <a:p>
            <a:pPr marL="0" indent="0">
              <a:buNone/>
            </a:pPr>
            <a:r>
              <a:rPr lang="en-US" sz="2000" dirty="0"/>
              <a:t> </a:t>
            </a:r>
          </a:p>
          <a:p>
            <a:pPr marL="0" indent="0">
              <a:buNone/>
            </a:pPr>
            <a:endParaRPr lang="en-US" sz="2000" dirty="0"/>
          </a:p>
          <a:p>
            <a:endParaRPr lang="en-US" sz="2000" dirty="0"/>
          </a:p>
          <a:p>
            <a:pPr marL="0" indent="0">
              <a:buNone/>
            </a:pPr>
            <a:endParaRPr lang="en-US" sz="2000" dirty="0"/>
          </a:p>
          <a:p>
            <a:pPr marL="0" indent="0">
              <a:buNone/>
            </a:pPr>
            <a:endParaRPr lang="en-US" sz="2000" dirty="0"/>
          </a:p>
          <a:p>
            <a:endParaRPr lang="en-US" sz="2000" dirty="0"/>
          </a:p>
          <a:p>
            <a:pPr marL="0" indent="0">
              <a:buNone/>
            </a:pPr>
            <a:endParaRPr lang="en-US" sz="2000" dirty="0"/>
          </a:p>
          <a:p>
            <a:pPr marL="0" indent="0">
              <a:buNone/>
            </a:pPr>
            <a:endParaRPr lang="en-US" sz="2000" dirty="0"/>
          </a:p>
          <a:p>
            <a:pPr marL="0" indent="0">
              <a:buNone/>
            </a:pPr>
            <a:endParaRPr lang="en-US" sz="2000" dirty="0"/>
          </a:p>
        </p:txBody>
      </p:sp>
    </p:spTree>
    <p:extLst>
      <p:ext uri="{BB962C8B-B14F-4D97-AF65-F5344CB8AC3E}">
        <p14:creationId xmlns:p14="http://schemas.microsoft.com/office/powerpoint/2010/main" val="409107957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3066689"/>
            <a:ext cx="9144000" cy="724621"/>
          </a:xfrm>
        </p:spPr>
        <p:txBody>
          <a:bodyPr>
            <a:normAutofit fontScale="90000"/>
          </a:bodyPr>
          <a:lstStyle/>
          <a:p>
            <a:r>
              <a:rPr lang="en-US" sz="4800" dirty="0"/>
              <a:t>Release/PSI Planning</a:t>
            </a:r>
          </a:p>
        </p:txBody>
      </p:sp>
    </p:spTree>
    <p:extLst>
      <p:ext uri="{BB962C8B-B14F-4D97-AF65-F5344CB8AC3E}">
        <p14:creationId xmlns:p14="http://schemas.microsoft.com/office/powerpoint/2010/main" val="400833205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mms.businesswire.com/media/20130805005402/en/377993/5/SAFeBigPicChart.jpg?download=1">
            <a:extLst>
              <a:ext uri="{FF2B5EF4-FFF2-40B4-BE49-F238E27FC236}">
                <a16:creationId xmlns:a16="http://schemas.microsoft.com/office/drawing/2014/main" id="{C6378BA9-E201-48D6-9617-C429158A8F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57350" y="0"/>
            <a:ext cx="887571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535089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4A1211-FC36-4363-9004-3F2A6A658878}"/>
              </a:ext>
            </a:extLst>
          </p:cNvPr>
          <p:cNvSpPr>
            <a:spLocks noGrp="1"/>
          </p:cNvSpPr>
          <p:nvPr>
            <p:ph type="title"/>
          </p:nvPr>
        </p:nvSpPr>
        <p:spPr/>
        <p:txBody>
          <a:bodyPr/>
          <a:lstStyle/>
          <a:p>
            <a:r>
              <a:rPr lang="en-US" dirty="0"/>
              <a:t>Exam 1 Feedback</a:t>
            </a:r>
          </a:p>
        </p:txBody>
      </p:sp>
      <p:pic>
        <p:nvPicPr>
          <p:cNvPr id="6" name="Picture 5">
            <a:extLst>
              <a:ext uri="{FF2B5EF4-FFF2-40B4-BE49-F238E27FC236}">
                <a16:creationId xmlns:a16="http://schemas.microsoft.com/office/drawing/2014/main" id="{B97B6EC3-A9CB-4225-9136-DD88B6EB3769}"/>
              </a:ext>
            </a:extLst>
          </p:cNvPr>
          <p:cNvPicPr>
            <a:picLocks noChangeAspect="1"/>
          </p:cNvPicPr>
          <p:nvPr/>
        </p:nvPicPr>
        <p:blipFill>
          <a:blip r:embed="rId2"/>
          <a:stretch>
            <a:fillRect/>
          </a:stretch>
        </p:blipFill>
        <p:spPr>
          <a:xfrm>
            <a:off x="949979" y="1972497"/>
            <a:ext cx="3588028" cy="978553"/>
          </a:xfrm>
          <a:prstGeom prst="rect">
            <a:avLst/>
          </a:prstGeom>
        </p:spPr>
      </p:pic>
      <p:pic>
        <p:nvPicPr>
          <p:cNvPr id="8" name="Picture 7">
            <a:extLst>
              <a:ext uri="{FF2B5EF4-FFF2-40B4-BE49-F238E27FC236}">
                <a16:creationId xmlns:a16="http://schemas.microsoft.com/office/drawing/2014/main" id="{80773B42-E578-486D-B5ED-5CC28DE4C231}"/>
              </a:ext>
            </a:extLst>
          </p:cNvPr>
          <p:cNvPicPr>
            <a:picLocks noChangeAspect="1"/>
          </p:cNvPicPr>
          <p:nvPr/>
        </p:nvPicPr>
        <p:blipFill>
          <a:blip r:embed="rId3"/>
          <a:stretch>
            <a:fillRect/>
          </a:stretch>
        </p:blipFill>
        <p:spPr>
          <a:xfrm>
            <a:off x="5968252" y="3099838"/>
            <a:ext cx="3258951" cy="1001826"/>
          </a:xfrm>
          <a:prstGeom prst="rect">
            <a:avLst/>
          </a:prstGeom>
        </p:spPr>
      </p:pic>
      <p:pic>
        <p:nvPicPr>
          <p:cNvPr id="9" name="Picture 8">
            <a:extLst>
              <a:ext uri="{FF2B5EF4-FFF2-40B4-BE49-F238E27FC236}">
                <a16:creationId xmlns:a16="http://schemas.microsoft.com/office/drawing/2014/main" id="{79A217C6-C18F-4312-803B-BB9576966474}"/>
              </a:ext>
            </a:extLst>
          </p:cNvPr>
          <p:cNvPicPr>
            <a:picLocks noChangeAspect="1"/>
          </p:cNvPicPr>
          <p:nvPr/>
        </p:nvPicPr>
        <p:blipFill>
          <a:blip r:embed="rId4"/>
          <a:stretch>
            <a:fillRect/>
          </a:stretch>
        </p:blipFill>
        <p:spPr>
          <a:xfrm>
            <a:off x="1745877" y="4652081"/>
            <a:ext cx="6669018" cy="1001826"/>
          </a:xfrm>
          <a:prstGeom prst="rect">
            <a:avLst/>
          </a:prstGeom>
        </p:spPr>
      </p:pic>
      <p:pic>
        <p:nvPicPr>
          <p:cNvPr id="13" name="Picture 12">
            <a:extLst>
              <a:ext uri="{FF2B5EF4-FFF2-40B4-BE49-F238E27FC236}">
                <a16:creationId xmlns:a16="http://schemas.microsoft.com/office/drawing/2014/main" id="{BFDB83F8-1C49-459E-BF10-6A33C16641D4}"/>
              </a:ext>
            </a:extLst>
          </p:cNvPr>
          <p:cNvPicPr>
            <a:picLocks noChangeAspect="1"/>
          </p:cNvPicPr>
          <p:nvPr/>
        </p:nvPicPr>
        <p:blipFill>
          <a:blip r:embed="rId5"/>
          <a:stretch>
            <a:fillRect/>
          </a:stretch>
        </p:blipFill>
        <p:spPr>
          <a:xfrm>
            <a:off x="3834429" y="6116920"/>
            <a:ext cx="7647213" cy="300598"/>
          </a:xfrm>
          <a:prstGeom prst="rect">
            <a:avLst/>
          </a:prstGeom>
        </p:spPr>
      </p:pic>
    </p:spTree>
    <p:extLst>
      <p:ext uri="{BB962C8B-B14F-4D97-AF65-F5344CB8AC3E}">
        <p14:creationId xmlns:p14="http://schemas.microsoft.com/office/powerpoint/2010/main" val="4092943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4A1211-FC36-4363-9004-3F2A6A658878}"/>
              </a:ext>
            </a:extLst>
          </p:cNvPr>
          <p:cNvSpPr>
            <a:spLocks noGrp="1"/>
          </p:cNvSpPr>
          <p:nvPr>
            <p:ph type="title"/>
          </p:nvPr>
        </p:nvSpPr>
        <p:spPr/>
        <p:txBody>
          <a:bodyPr/>
          <a:lstStyle/>
          <a:p>
            <a:r>
              <a:rPr lang="en-US" dirty="0"/>
              <a:t>Exam 1 Feedback</a:t>
            </a:r>
          </a:p>
        </p:txBody>
      </p:sp>
      <p:pic>
        <p:nvPicPr>
          <p:cNvPr id="13" name="Picture 12">
            <a:extLst>
              <a:ext uri="{FF2B5EF4-FFF2-40B4-BE49-F238E27FC236}">
                <a16:creationId xmlns:a16="http://schemas.microsoft.com/office/drawing/2014/main" id="{BFDB83F8-1C49-459E-BF10-6A33C16641D4}"/>
              </a:ext>
            </a:extLst>
          </p:cNvPr>
          <p:cNvPicPr>
            <a:picLocks noChangeAspect="1"/>
          </p:cNvPicPr>
          <p:nvPr/>
        </p:nvPicPr>
        <p:blipFill>
          <a:blip r:embed="rId2"/>
          <a:stretch>
            <a:fillRect/>
          </a:stretch>
        </p:blipFill>
        <p:spPr>
          <a:xfrm>
            <a:off x="2079588" y="5135285"/>
            <a:ext cx="7647213" cy="300598"/>
          </a:xfrm>
          <a:prstGeom prst="rect">
            <a:avLst/>
          </a:prstGeom>
        </p:spPr>
      </p:pic>
      <p:pic>
        <p:nvPicPr>
          <p:cNvPr id="3" name="Picture 2">
            <a:extLst>
              <a:ext uri="{FF2B5EF4-FFF2-40B4-BE49-F238E27FC236}">
                <a16:creationId xmlns:a16="http://schemas.microsoft.com/office/drawing/2014/main" id="{FF8E4B6E-2B84-431A-B638-C6131FA178FD}"/>
              </a:ext>
            </a:extLst>
          </p:cNvPr>
          <p:cNvPicPr>
            <a:picLocks noChangeAspect="1"/>
          </p:cNvPicPr>
          <p:nvPr/>
        </p:nvPicPr>
        <p:blipFill>
          <a:blip r:embed="rId3"/>
          <a:stretch>
            <a:fillRect/>
          </a:stretch>
        </p:blipFill>
        <p:spPr>
          <a:xfrm>
            <a:off x="942975" y="1774450"/>
            <a:ext cx="5592917" cy="847725"/>
          </a:xfrm>
          <a:prstGeom prst="rect">
            <a:avLst/>
          </a:prstGeom>
        </p:spPr>
      </p:pic>
      <p:pic>
        <p:nvPicPr>
          <p:cNvPr id="4" name="Picture 3">
            <a:extLst>
              <a:ext uri="{FF2B5EF4-FFF2-40B4-BE49-F238E27FC236}">
                <a16:creationId xmlns:a16="http://schemas.microsoft.com/office/drawing/2014/main" id="{9CF164ED-65C5-4036-A0F4-7B0F1095FAF1}"/>
              </a:ext>
            </a:extLst>
          </p:cNvPr>
          <p:cNvPicPr>
            <a:picLocks noChangeAspect="1"/>
          </p:cNvPicPr>
          <p:nvPr/>
        </p:nvPicPr>
        <p:blipFill>
          <a:blip r:embed="rId4"/>
          <a:stretch>
            <a:fillRect/>
          </a:stretch>
        </p:blipFill>
        <p:spPr>
          <a:xfrm>
            <a:off x="6096000" y="3288180"/>
            <a:ext cx="2895600" cy="762000"/>
          </a:xfrm>
          <a:prstGeom prst="rect">
            <a:avLst/>
          </a:prstGeom>
        </p:spPr>
      </p:pic>
    </p:spTree>
    <p:extLst>
      <p:ext uri="{BB962C8B-B14F-4D97-AF65-F5344CB8AC3E}">
        <p14:creationId xmlns:p14="http://schemas.microsoft.com/office/powerpoint/2010/main" val="1626053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4A1211-FC36-4363-9004-3F2A6A658878}"/>
              </a:ext>
            </a:extLst>
          </p:cNvPr>
          <p:cNvSpPr>
            <a:spLocks noGrp="1"/>
          </p:cNvSpPr>
          <p:nvPr>
            <p:ph type="title"/>
          </p:nvPr>
        </p:nvSpPr>
        <p:spPr/>
        <p:txBody>
          <a:bodyPr/>
          <a:lstStyle/>
          <a:p>
            <a:r>
              <a:rPr lang="en-US" dirty="0"/>
              <a:t>Exam 1 Feedback</a:t>
            </a:r>
          </a:p>
        </p:txBody>
      </p:sp>
      <p:grpSp>
        <p:nvGrpSpPr>
          <p:cNvPr id="5" name="Group 4">
            <a:extLst>
              <a:ext uri="{FF2B5EF4-FFF2-40B4-BE49-F238E27FC236}">
                <a16:creationId xmlns:a16="http://schemas.microsoft.com/office/drawing/2014/main" id="{99EE77C0-CED6-4A50-99F2-7DAA0CBFD71B}"/>
              </a:ext>
            </a:extLst>
          </p:cNvPr>
          <p:cNvGrpSpPr/>
          <p:nvPr/>
        </p:nvGrpSpPr>
        <p:grpSpPr>
          <a:xfrm>
            <a:off x="2871227" y="4109557"/>
            <a:ext cx="9048068" cy="2115510"/>
            <a:chOff x="914680" y="2066364"/>
            <a:chExt cx="9048068" cy="2115510"/>
          </a:xfrm>
        </p:grpSpPr>
        <p:pic>
          <p:nvPicPr>
            <p:cNvPr id="3" name="Picture 2">
              <a:extLst>
                <a:ext uri="{FF2B5EF4-FFF2-40B4-BE49-F238E27FC236}">
                  <a16:creationId xmlns:a16="http://schemas.microsoft.com/office/drawing/2014/main" id="{6E86508F-96D4-4C73-95BD-F718007B5499}"/>
                </a:ext>
              </a:extLst>
            </p:cNvPr>
            <p:cNvPicPr>
              <a:picLocks noChangeAspect="1"/>
            </p:cNvPicPr>
            <p:nvPr/>
          </p:nvPicPr>
          <p:blipFill>
            <a:blip r:embed="rId2"/>
            <a:stretch>
              <a:fillRect/>
            </a:stretch>
          </p:blipFill>
          <p:spPr>
            <a:xfrm>
              <a:off x="914680" y="2066364"/>
              <a:ext cx="9048068" cy="764241"/>
            </a:xfrm>
            <a:prstGeom prst="rect">
              <a:avLst/>
            </a:prstGeom>
          </p:spPr>
        </p:pic>
        <p:pic>
          <p:nvPicPr>
            <p:cNvPr id="4" name="Picture 3">
              <a:extLst>
                <a:ext uri="{FF2B5EF4-FFF2-40B4-BE49-F238E27FC236}">
                  <a16:creationId xmlns:a16="http://schemas.microsoft.com/office/drawing/2014/main" id="{797B1EF6-E4D8-4A49-BF42-98244353F5E3}"/>
                </a:ext>
              </a:extLst>
            </p:cNvPr>
            <p:cNvPicPr>
              <a:picLocks noChangeAspect="1"/>
            </p:cNvPicPr>
            <p:nvPr/>
          </p:nvPicPr>
          <p:blipFill>
            <a:blip r:embed="rId3"/>
            <a:stretch>
              <a:fillRect/>
            </a:stretch>
          </p:blipFill>
          <p:spPr>
            <a:xfrm>
              <a:off x="1397653" y="2967037"/>
              <a:ext cx="7652218" cy="1214837"/>
            </a:xfrm>
            <a:prstGeom prst="rect">
              <a:avLst/>
            </a:prstGeom>
          </p:spPr>
        </p:pic>
      </p:grpSp>
      <p:grpSp>
        <p:nvGrpSpPr>
          <p:cNvPr id="13" name="Group 12">
            <a:extLst>
              <a:ext uri="{FF2B5EF4-FFF2-40B4-BE49-F238E27FC236}">
                <a16:creationId xmlns:a16="http://schemas.microsoft.com/office/drawing/2014/main" id="{C799A6D1-1605-4FA7-9F51-7531FD8C9782}"/>
              </a:ext>
            </a:extLst>
          </p:cNvPr>
          <p:cNvGrpSpPr/>
          <p:nvPr/>
        </p:nvGrpSpPr>
        <p:grpSpPr>
          <a:xfrm>
            <a:off x="838200" y="1690688"/>
            <a:ext cx="9185474" cy="1720733"/>
            <a:chOff x="4940673" y="2179964"/>
            <a:chExt cx="6667500" cy="1249036"/>
          </a:xfrm>
        </p:grpSpPr>
        <p:pic>
          <p:nvPicPr>
            <p:cNvPr id="14" name="Picture 13">
              <a:extLst>
                <a:ext uri="{FF2B5EF4-FFF2-40B4-BE49-F238E27FC236}">
                  <a16:creationId xmlns:a16="http://schemas.microsoft.com/office/drawing/2014/main" id="{EF218D75-F9B5-4883-8CAB-D0440520B6AB}"/>
                </a:ext>
              </a:extLst>
            </p:cNvPr>
            <p:cNvPicPr>
              <a:picLocks noChangeAspect="1"/>
            </p:cNvPicPr>
            <p:nvPr/>
          </p:nvPicPr>
          <p:blipFill>
            <a:blip r:embed="rId4"/>
            <a:stretch>
              <a:fillRect/>
            </a:stretch>
          </p:blipFill>
          <p:spPr>
            <a:xfrm>
              <a:off x="4940673" y="2179964"/>
              <a:ext cx="6667500" cy="552450"/>
            </a:xfrm>
            <a:prstGeom prst="rect">
              <a:avLst/>
            </a:prstGeom>
          </p:spPr>
        </p:pic>
        <p:pic>
          <p:nvPicPr>
            <p:cNvPr id="15" name="Picture 14">
              <a:extLst>
                <a:ext uri="{FF2B5EF4-FFF2-40B4-BE49-F238E27FC236}">
                  <a16:creationId xmlns:a16="http://schemas.microsoft.com/office/drawing/2014/main" id="{CF5423D6-30D2-4051-9756-353B42CE89DE}"/>
                </a:ext>
              </a:extLst>
            </p:cNvPr>
            <p:cNvPicPr>
              <a:picLocks noChangeAspect="1"/>
            </p:cNvPicPr>
            <p:nvPr/>
          </p:nvPicPr>
          <p:blipFill>
            <a:blip r:embed="rId5"/>
            <a:stretch>
              <a:fillRect/>
            </a:stretch>
          </p:blipFill>
          <p:spPr>
            <a:xfrm>
              <a:off x="5180760" y="2895600"/>
              <a:ext cx="5972175" cy="533400"/>
            </a:xfrm>
            <a:prstGeom prst="rect">
              <a:avLst/>
            </a:prstGeom>
          </p:spPr>
        </p:pic>
      </p:grpSp>
    </p:spTree>
    <p:extLst>
      <p:ext uri="{BB962C8B-B14F-4D97-AF65-F5344CB8AC3E}">
        <p14:creationId xmlns:p14="http://schemas.microsoft.com/office/powerpoint/2010/main" val="39526787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1E65D034-3F5C-4F78-A938-B36BA14E2AE2}"/>
              </a:ext>
            </a:extLst>
          </p:cNvPr>
          <p:cNvPicPr>
            <a:picLocks noChangeAspect="1"/>
          </p:cNvPicPr>
          <p:nvPr/>
        </p:nvPicPr>
        <p:blipFill>
          <a:blip r:embed="rId3"/>
          <a:stretch>
            <a:fillRect/>
          </a:stretch>
        </p:blipFill>
        <p:spPr>
          <a:xfrm>
            <a:off x="1656547" y="597778"/>
            <a:ext cx="8401773" cy="5513289"/>
          </a:xfrm>
          <a:prstGeom prst="rect">
            <a:avLst/>
          </a:prstGeom>
        </p:spPr>
      </p:pic>
      <p:sp>
        <p:nvSpPr>
          <p:cNvPr id="2" name="TextBox 1">
            <a:extLst>
              <a:ext uri="{FF2B5EF4-FFF2-40B4-BE49-F238E27FC236}">
                <a16:creationId xmlns:a16="http://schemas.microsoft.com/office/drawing/2014/main" id="{8DE33784-A5EB-4849-8A09-0CC57D71CFBC}"/>
              </a:ext>
            </a:extLst>
          </p:cNvPr>
          <p:cNvSpPr txBox="1"/>
          <p:nvPr/>
        </p:nvSpPr>
        <p:spPr>
          <a:xfrm>
            <a:off x="10799196" y="1675865"/>
            <a:ext cx="583814" cy="369332"/>
          </a:xfrm>
          <a:prstGeom prst="rect">
            <a:avLst/>
          </a:prstGeom>
          <a:noFill/>
          <a:ln w="25400">
            <a:solidFill>
              <a:schemeClr val="tx1"/>
            </a:solidFill>
          </a:ln>
        </p:spPr>
        <p:txBody>
          <a:bodyPr wrap="none" rtlCol="0">
            <a:spAutoFit/>
          </a:bodyPr>
          <a:lstStyle/>
          <a:p>
            <a:pPr algn="ctr"/>
            <a:r>
              <a:rPr lang="en-US" dirty="0"/>
              <a:t>40%</a:t>
            </a:r>
          </a:p>
        </p:txBody>
      </p:sp>
      <p:sp>
        <p:nvSpPr>
          <p:cNvPr id="4" name="TextBox 3">
            <a:extLst>
              <a:ext uri="{FF2B5EF4-FFF2-40B4-BE49-F238E27FC236}">
                <a16:creationId xmlns:a16="http://schemas.microsoft.com/office/drawing/2014/main" id="{E4272E07-F4BC-4B6F-891C-323D887E245E}"/>
              </a:ext>
            </a:extLst>
          </p:cNvPr>
          <p:cNvSpPr txBox="1"/>
          <p:nvPr/>
        </p:nvSpPr>
        <p:spPr>
          <a:xfrm>
            <a:off x="10807147" y="4443472"/>
            <a:ext cx="583814" cy="369332"/>
          </a:xfrm>
          <a:prstGeom prst="rect">
            <a:avLst/>
          </a:prstGeom>
          <a:noFill/>
          <a:ln w="25400">
            <a:solidFill>
              <a:schemeClr val="tx1"/>
            </a:solidFill>
          </a:ln>
        </p:spPr>
        <p:txBody>
          <a:bodyPr wrap="none" rtlCol="0">
            <a:spAutoFit/>
          </a:bodyPr>
          <a:lstStyle/>
          <a:p>
            <a:pPr algn="ctr"/>
            <a:r>
              <a:rPr lang="en-US" dirty="0"/>
              <a:t>60%</a:t>
            </a:r>
          </a:p>
        </p:txBody>
      </p:sp>
      <p:cxnSp>
        <p:nvCxnSpPr>
          <p:cNvPr id="7" name="Straight Connector 6">
            <a:extLst>
              <a:ext uri="{FF2B5EF4-FFF2-40B4-BE49-F238E27FC236}">
                <a16:creationId xmlns:a16="http://schemas.microsoft.com/office/drawing/2014/main" id="{E3D49F21-9E3F-4A57-9219-2E1E2A8D7FE0}"/>
              </a:ext>
            </a:extLst>
          </p:cNvPr>
          <p:cNvCxnSpPr>
            <a:cxnSpLocks/>
          </p:cNvCxnSpPr>
          <p:nvPr/>
        </p:nvCxnSpPr>
        <p:spPr>
          <a:xfrm>
            <a:off x="1041149" y="3329591"/>
            <a:ext cx="927980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030A5F8A-7731-48F4-BA74-B23C2CFA65B0}"/>
              </a:ext>
            </a:extLst>
          </p:cNvPr>
          <p:cNvSpPr txBox="1"/>
          <p:nvPr/>
        </p:nvSpPr>
        <p:spPr>
          <a:xfrm>
            <a:off x="10858944" y="1742000"/>
            <a:ext cx="583814" cy="369332"/>
          </a:xfrm>
          <a:prstGeom prst="rect">
            <a:avLst/>
          </a:prstGeom>
          <a:solidFill>
            <a:schemeClr val="bg1"/>
          </a:solidFill>
          <a:ln w="25400">
            <a:solidFill>
              <a:schemeClr val="tx1"/>
            </a:solidFill>
          </a:ln>
        </p:spPr>
        <p:txBody>
          <a:bodyPr wrap="none" rtlCol="0">
            <a:spAutoFit/>
          </a:bodyPr>
          <a:lstStyle/>
          <a:p>
            <a:pPr algn="ctr"/>
            <a:r>
              <a:rPr lang="en-US" dirty="0"/>
              <a:t>50%</a:t>
            </a:r>
          </a:p>
        </p:txBody>
      </p:sp>
      <p:sp>
        <p:nvSpPr>
          <p:cNvPr id="14" name="TextBox 13">
            <a:extLst>
              <a:ext uri="{FF2B5EF4-FFF2-40B4-BE49-F238E27FC236}">
                <a16:creationId xmlns:a16="http://schemas.microsoft.com/office/drawing/2014/main" id="{2F0003F1-0C4E-4A29-9C46-42648AA8105A}"/>
              </a:ext>
            </a:extLst>
          </p:cNvPr>
          <p:cNvSpPr txBox="1"/>
          <p:nvPr/>
        </p:nvSpPr>
        <p:spPr>
          <a:xfrm>
            <a:off x="10858944" y="4509607"/>
            <a:ext cx="583814" cy="369332"/>
          </a:xfrm>
          <a:prstGeom prst="rect">
            <a:avLst/>
          </a:prstGeom>
          <a:solidFill>
            <a:schemeClr val="bg1"/>
          </a:solidFill>
          <a:ln w="25400">
            <a:solidFill>
              <a:schemeClr val="tx1"/>
            </a:solidFill>
          </a:ln>
        </p:spPr>
        <p:txBody>
          <a:bodyPr wrap="none" rtlCol="0">
            <a:spAutoFit/>
          </a:bodyPr>
          <a:lstStyle/>
          <a:p>
            <a:pPr algn="ctr"/>
            <a:r>
              <a:rPr lang="en-US" dirty="0"/>
              <a:t>50%</a:t>
            </a:r>
          </a:p>
        </p:txBody>
      </p:sp>
    </p:spTree>
    <p:extLst>
      <p:ext uri="{BB962C8B-B14F-4D97-AF65-F5344CB8AC3E}">
        <p14:creationId xmlns:p14="http://schemas.microsoft.com/office/powerpoint/2010/main" val="3075065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1000"/>
                                        <p:tgtEl>
                                          <p:spTgt spid="14"/>
                                        </p:tgtEl>
                                      </p:cBhvr>
                                    </p:animEffect>
                                    <p:anim calcmode="lin" valueType="num">
                                      <p:cBhvr>
                                        <p:cTn id="13" dur="1000" fill="hold"/>
                                        <p:tgtEl>
                                          <p:spTgt spid="14"/>
                                        </p:tgtEl>
                                        <p:attrNameLst>
                                          <p:attrName>ppt_x</p:attrName>
                                        </p:attrNameLst>
                                      </p:cBhvr>
                                      <p:tavLst>
                                        <p:tav tm="0">
                                          <p:val>
                                            <p:strVal val="#ppt_x"/>
                                          </p:val>
                                        </p:tav>
                                        <p:tav tm="100000">
                                          <p:val>
                                            <p:strVal val="#ppt_x"/>
                                          </p:val>
                                        </p:tav>
                                      </p:tavLst>
                                    </p:anim>
                                    <p:anim calcmode="lin" valueType="num">
                                      <p:cBhvr>
                                        <p:cTn id="14"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3066689"/>
            <a:ext cx="9144000" cy="724621"/>
          </a:xfrm>
        </p:spPr>
        <p:txBody>
          <a:bodyPr>
            <a:normAutofit fontScale="90000"/>
          </a:bodyPr>
          <a:lstStyle/>
          <a:p>
            <a:r>
              <a:rPr lang="en-US" sz="4800" dirty="0"/>
              <a:t>Observation</a:t>
            </a:r>
          </a:p>
        </p:txBody>
      </p:sp>
    </p:spTree>
    <p:extLst>
      <p:ext uri="{BB962C8B-B14F-4D97-AF65-F5344CB8AC3E}">
        <p14:creationId xmlns:p14="http://schemas.microsoft.com/office/powerpoint/2010/main" val="24068372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63BF8-5EE6-0A40-B4D3-D204E6332381}"/>
              </a:ext>
            </a:extLst>
          </p:cNvPr>
          <p:cNvSpPr>
            <a:spLocks noGrp="1"/>
          </p:cNvSpPr>
          <p:nvPr>
            <p:ph type="ctrTitle"/>
          </p:nvPr>
        </p:nvSpPr>
        <p:spPr/>
        <p:txBody>
          <a:bodyPr/>
          <a:lstStyle/>
          <a:p>
            <a:r>
              <a:rPr lang="en-US" dirty="0"/>
              <a:t>The </a:t>
            </a:r>
            <a:r>
              <a:rPr lang="en-US" b="1" dirty="0"/>
              <a:t>Righteous</a:t>
            </a:r>
            <a:r>
              <a:rPr lang="en-US" dirty="0"/>
              <a:t> Triangle</a:t>
            </a:r>
          </a:p>
        </p:txBody>
      </p:sp>
      <p:sp>
        <p:nvSpPr>
          <p:cNvPr id="3" name="Subtitle 2">
            <a:extLst>
              <a:ext uri="{FF2B5EF4-FFF2-40B4-BE49-F238E27FC236}">
                <a16:creationId xmlns:a16="http://schemas.microsoft.com/office/drawing/2014/main" id="{09870555-0A1B-BA42-A79D-E9C43B2B6EFF}"/>
              </a:ext>
            </a:extLst>
          </p:cNvPr>
          <p:cNvSpPr>
            <a:spLocks noGrp="1"/>
          </p:cNvSpPr>
          <p:nvPr>
            <p:ph type="subTitle" idx="1"/>
          </p:nvPr>
        </p:nvSpPr>
        <p:spPr/>
        <p:txBody>
          <a:bodyPr/>
          <a:lstStyle/>
          <a:p>
            <a:r>
              <a:rPr lang="en-US" dirty="0"/>
              <a:t>Of Software Development</a:t>
            </a:r>
          </a:p>
        </p:txBody>
      </p:sp>
    </p:spTree>
    <p:extLst>
      <p:ext uri="{BB962C8B-B14F-4D97-AF65-F5344CB8AC3E}">
        <p14:creationId xmlns:p14="http://schemas.microsoft.com/office/powerpoint/2010/main" val="678710026"/>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1E65D034-3F5C-4F78-A938-B36BA14E2AE2}"/>
              </a:ext>
            </a:extLst>
          </p:cNvPr>
          <p:cNvPicPr>
            <a:picLocks noChangeAspect="1"/>
          </p:cNvPicPr>
          <p:nvPr/>
        </p:nvPicPr>
        <p:blipFill>
          <a:blip r:embed="rId3"/>
          <a:stretch>
            <a:fillRect/>
          </a:stretch>
        </p:blipFill>
        <p:spPr>
          <a:xfrm>
            <a:off x="1656547" y="597778"/>
            <a:ext cx="8401773" cy="5513289"/>
          </a:xfrm>
          <a:prstGeom prst="rect">
            <a:avLst/>
          </a:prstGeom>
        </p:spPr>
      </p:pic>
      <p:sp>
        <p:nvSpPr>
          <p:cNvPr id="2" name="TextBox 1">
            <a:extLst>
              <a:ext uri="{FF2B5EF4-FFF2-40B4-BE49-F238E27FC236}">
                <a16:creationId xmlns:a16="http://schemas.microsoft.com/office/drawing/2014/main" id="{8DE33784-A5EB-4849-8A09-0CC57D71CFBC}"/>
              </a:ext>
            </a:extLst>
          </p:cNvPr>
          <p:cNvSpPr txBox="1"/>
          <p:nvPr/>
        </p:nvSpPr>
        <p:spPr>
          <a:xfrm>
            <a:off x="10799196" y="1675865"/>
            <a:ext cx="583814" cy="369332"/>
          </a:xfrm>
          <a:prstGeom prst="rect">
            <a:avLst/>
          </a:prstGeom>
          <a:noFill/>
          <a:ln w="25400">
            <a:solidFill>
              <a:schemeClr val="tx1"/>
            </a:solidFill>
          </a:ln>
        </p:spPr>
        <p:txBody>
          <a:bodyPr wrap="none" rtlCol="0">
            <a:spAutoFit/>
          </a:bodyPr>
          <a:lstStyle/>
          <a:p>
            <a:pPr algn="ctr"/>
            <a:r>
              <a:rPr lang="en-US" dirty="0"/>
              <a:t>40%</a:t>
            </a:r>
          </a:p>
        </p:txBody>
      </p:sp>
      <p:sp>
        <p:nvSpPr>
          <p:cNvPr id="4" name="TextBox 3">
            <a:extLst>
              <a:ext uri="{FF2B5EF4-FFF2-40B4-BE49-F238E27FC236}">
                <a16:creationId xmlns:a16="http://schemas.microsoft.com/office/drawing/2014/main" id="{E4272E07-F4BC-4B6F-891C-323D887E245E}"/>
              </a:ext>
            </a:extLst>
          </p:cNvPr>
          <p:cNvSpPr txBox="1"/>
          <p:nvPr/>
        </p:nvSpPr>
        <p:spPr>
          <a:xfrm>
            <a:off x="10807147" y="4443472"/>
            <a:ext cx="583814" cy="369332"/>
          </a:xfrm>
          <a:prstGeom prst="rect">
            <a:avLst/>
          </a:prstGeom>
          <a:noFill/>
          <a:ln w="25400">
            <a:solidFill>
              <a:schemeClr val="tx1"/>
            </a:solidFill>
          </a:ln>
        </p:spPr>
        <p:txBody>
          <a:bodyPr wrap="none" rtlCol="0">
            <a:spAutoFit/>
          </a:bodyPr>
          <a:lstStyle/>
          <a:p>
            <a:pPr algn="ctr"/>
            <a:r>
              <a:rPr lang="en-US" dirty="0"/>
              <a:t>60%</a:t>
            </a:r>
          </a:p>
        </p:txBody>
      </p:sp>
      <p:cxnSp>
        <p:nvCxnSpPr>
          <p:cNvPr id="7" name="Straight Connector 6">
            <a:extLst>
              <a:ext uri="{FF2B5EF4-FFF2-40B4-BE49-F238E27FC236}">
                <a16:creationId xmlns:a16="http://schemas.microsoft.com/office/drawing/2014/main" id="{E3D49F21-9E3F-4A57-9219-2E1E2A8D7FE0}"/>
              </a:ext>
            </a:extLst>
          </p:cNvPr>
          <p:cNvCxnSpPr>
            <a:cxnSpLocks/>
          </p:cNvCxnSpPr>
          <p:nvPr/>
        </p:nvCxnSpPr>
        <p:spPr>
          <a:xfrm>
            <a:off x="1041149" y="3329591"/>
            <a:ext cx="927980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030A5F8A-7731-48F4-BA74-B23C2CFA65B0}"/>
              </a:ext>
            </a:extLst>
          </p:cNvPr>
          <p:cNvSpPr txBox="1"/>
          <p:nvPr/>
        </p:nvSpPr>
        <p:spPr>
          <a:xfrm>
            <a:off x="10858944" y="1742000"/>
            <a:ext cx="583814" cy="369332"/>
          </a:xfrm>
          <a:prstGeom prst="rect">
            <a:avLst/>
          </a:prstGeom>
          <a:solidFill>
            <a:schemeClr val="bg1"/>
          </a:solidFill>
          <a:ln w="25400">
            <a:solidFill>
              <a:schemeClr val="tx1"/>
            </a:solidFill>
          </a:ln>
        </p:spPr>
        <p:txBody>
          <a:bodyPr wrap="none" rtlCol="0">
            <a:spAutoFit/>
          </a:bodyPr>
          <a:lstStyle/>
          <a:p>
            <a:pPr algn="ctr"/>
            <a:r>
              <a:rPr lang="en-US" dirty="0"/>
              <a:t>50%</a:t>
            </a:r>
          </a:p>
        </p:txBody>
      </p:sp>
      <p:sp>
        <p:nvSpPr>
          <p:cNvPr id="14" name="TextBox 13">
            <a:extLst>
              <a:ext uri="{FF2B5EF4-FFF2-40B4-BE49-F238E27FC236}">
                <a16:creationId xmlns:a16="http://schemas.microsoft.com/office/drawing/2014/main" id="{2F0003F1-0C4E-4A29-9C46-42648AA8105A}"/>
              </a:ext>
            </a:extLst>
          </p:cNvPr>
          <p:cNvSpPr txBox="1"/>
          <p:nvPr/>
        </p:nvSpPr>
        <p:spPr>
          <a:xfrm>
            <a:off x="10858944" y="4509607"/>
            <a:ext cx="583814" cy="369332"/>
          </a:xfrm>
          <a:prstGeom prst="rect">
            <a:avLst/>
          </a:prstGeom>
          <a:solidFill>
            <a:schemeClr val="bg1"/>
          </a:solidFill>
          <a:ln w="25400">
            <a:solidFill>
              <a:schemeClr val="tx1"/>
            </a:solidFill>
          </a:ln>
        </p:spPr>
        <p:txBody>
          <a:bodyPr wrap="none" rtlCol="0">
            <a:spAutoFit/>
          </a:bodyPr>
          <a:lstStyle/>
          <a:p>
            <a:pPr algn="ctr"/>
            <a:r>
              <a:rPr lang="en-US" dirty="0"/>
              <a:t>50%</a:t>
            </a:r>
          </a:p>
        </p:txBody>
      </p:sp>
    </p:spTree>
    <p:extLst>
      <p:ext uri="{BB962C8B-B14F-4D97-AF65-F5344CB8AC3E}">
        <p14:creationId xmlns:p14="http://schemas.microsoft.com/office/powerpoint/2010/main" val="230388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1000"/>
                                        <p:tgtEl>
                                          <p:spTgt spid="14"/>
                                        </p:tgtEl>
                                      </p:cBhvr>
                                    </p:animEffect>
                                    <p:anim calcmode="lin" valueType="num">
                                      <p:cBhvr>
                                        <p:cTn id="13" dur="1000" fill="hold"/>
                                        <p:tgtEl>
                                          <p:spTgt spid="14"/>
                                        </p:tgtEl>
                                        <p:attrNameLst>
                                          <p:attrName>ppt_x</p:attrName>
                                        </p:attrNameLst>
                                      </p:cBhvr>
                                      <p:tavLst>
                                        <p:tav tm="0">
                                          <p:val>
                                            <p:strVal val="#ppt_x"/>
                                          </p:val>
                                        </p:tav>
                                        <p:tav tm="100000">
                                          <p:val>
                                            <p:strVal val="#ppt_x"/>
                                          </p:val>
                                        </p:tav>
                                      </p:tavLst>
                                    </p:anim>
                                    <p:anim calcmode="lin" valueType="num">
                                      <p:cBhvr>
                                        <p:cTn id="14"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mms.businesswire.com/media/20130805005402/en/377993/5/SAFeBigPicChart.jpg?download=1">
            <a:extLst>
              <a:ext uri="{FF2B5EF4-FFF2-40B4-BE49-F238E27FC236}">
                <a16:creationId xmlns:a16="http://schemas.microsoft.com/office/drawing/2014/main" id="{C6378BA9-E201-48D6-9617-C429158A8F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57350" y="0"/>
            <a:ext cx="8875713"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8DE33784-A5EB-4849-8A09-0CC57D71CFBC}"/>
              </a:ext>
            </a:extLst>
          </p:cNvPr>
          <p:cNvSpPr txBox="1"/>
          <p:nvPr/>
        </p:nvSpPr>
        <p:spPr>
          <a:xfrm>
            <a:off x="10799196" y="2210463"/>
            <a:ext cx="583814" cy="369332"/>
          </a:xfrm>
          <a:prstGeom prst="rect">
            <a:avLst/>
          </a:prstGeom>
          <a:noFill/>
          <a:ln w="25400">
            <a:solidFill>
              <a:schemeClr val="tx1"/>
            </a:solidFill>
          </a:ln>
        </p:spPr>
        <p:txBody>
          <a:bodyPr wrap="none" rtlCol="0">
            <a:spAutoFit/>
          </a:bodyPr>
          <a:lstStyle/>
          <a:p>
            <a:pPr algn="ctr"/>
            <a:r>
              <a:rPr lang="en-US" dirty="0"/>
              <a:t>15%</a:t>
            </a:r>
          </a:p>
        </p:txBody>
      </p:sp>
      <p:sp>
        <p:nvSpPr>
          <p:cNvPr id="4" name="TextBox 3">
            <a:extLst>
              <a:ext uri="{FF2B5EF4-FFF2-40B4-BE49-F238E27FC236}">
                <a16:creationId xmlns:a16="http://schemas.microsoft.com/office/drawing/2014/main" id="{E4272E07-F4BC-4B6F-891C-323D887E245E}"/>
              </a:ext>
            </a:extLst>
          </p:cNvPr>
          <p:cNvSpPr txBox="1"/>
          <p:nvPr/>
        </p:nvSpPr>
        <p:spPr>
          <a:xfrm>
            <a:off x="10799196" y="5416163"/>
            <a:ext cx="583814" cy="369332"/>
          </a:xfrm>
          <a:prstGeom prst="rect">
            <a:avLst/>
          </a:prstGeom>
          <a:noFill/>
          <a:ln w="25400">
            <a:solidFill>
              <a:schemeClr val="tx1"/>
            </a:solidFill>
          </a:ln>
        </p:spPr>
        <p:txBody>
          <a:bodyPr wrap="none" rtlCol="0">
            <a:spAutoFit/>
          </a:bodyPr>
          <a:lstStyle/>
          <a:p>
            <a:pPr algn="ctr"/>
            <a:r>
              <a:rPr lang="en-US" dirty="0"/>
              <a:t>85%</a:t>
            </a:r>
          </a:p>
        </p:txBody>
      </p:sp>
    </p:spTree>
    <p:extLst>
      <p:ext uri="{BB962C8B-B14F-4D97-AF65-F5344CB8AC3E}">
        <p14:creationId xmlns:p14="http://schemas.microsoft.com/office/powerpoint/2010/main" val="29453020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27CE47F-3EF6-48CA-9239-E8B6E5C6B41A}"/>
              </a:ext>
            </a:extLst>
          </p:cNvPr>
          <p:cNvSpPr>
            <a:spLocks noGrp="1"/>
          </p:cNvSpPr>
          <p:nvPr>
            <p:ph type="title"/>
          </p:nvPr>
        </p:nvSpPr>
        <p:spPr>
          <a:xfrm>
            <a:off x="473723" y="963877"/>
            <a:ext cx="3722573" cy="4930246"/>
          </a:xfrm>
        </p:spPr>
        <p:txBody>
          <a:bodyPr>
            <a:normAutofit/>
          </a:bodyPr>
          <a:lstStyle/>
          <a:p>
            <a:pPr algn="r"/>
            <a:r>
              <a:rPr lang="en-US" dirty="0">
                <a:solidFill>
                  <a:schemeClr val="accent1"/>
                </a:solidFill>
              </a:rPr>
              <a:t>People, Process, </a:t>
            </a:r>
            <a:br>
              <a:rPr lang="en-US" dirty="0">
                <a:solidFill>
                  <a:schemeClr val="accent1"/>
                </a:solidFill>
              </a:rPr>
            </a:br>
            <a:r>
              <a:rPr lang="en-US" dirty="0">
                <a:solidFill>
                  <a:schemeClr val="accent1"/>
                </a:solidFill>
              </a:rPr>
              <a:t>and Technology</a:t>
            </a:r>
            <a:br>
              <a:rPr lang="en-US" dirty="0">
                <a:solidFill>
                  <a:schemeClr val="accent1"/>
                </a:solidFill>
              </a:rPr>
            </a:br>
            <a:r>
              <a:rPr lang="en-US" dirty="0">
                <a:solidFill>
                  <a:schemeClr val="accent1"/>
                </a:solidFill>
              </a:rPr>
              <a:t>	</a:t>
            </a:r>
          </a:p>
        </p:txBody>
      </p:sp>
      <p:sp>
        <p:nvSpPr>
          <p:cNvPr id="5" name="Content Placeholder 2">
            <a:extLst>
              <a:ext uri="{FF2B5EF4-FFF2-40B4-BE49-F238E27FC236}">
                <a16:creationId xmlns:a16="http://schemas.microsoft.com/office/drawing/2014/main" id="{E8F0EA9A-219C-40FD-AE36-784EE1B77D56}"/>
              </a:ext>
            </a:extLst>
          </p:cNvPr>
          <p:cNvSpPr>
            <a:spLocks noGrp="1"/>
          </p:cNvSpPr>
          <p:nvPr>
            <p:ph idx="1"/>
          </p:nvPr>
        </p:nvSpPr>
        <p:spPr>
          <a:xfrm>
            <a:off x="4976031" y="963877"/>
            <a:ext cx="6377769" cy="4930246"/>
          </a:xfrm>
        </p:spPr>
        <p:txBody>
          <a:bodyPr anchor="ctr">
            <a:normAutofit/>
          </a:bodyPr>
          <a:lstStyle/>
          <a:p>
            <a:pPr marL="0" indent="0">
              <a:buNone/>
            </a:pPr>
            <a:r>
              <a:rPr lang="en-US" b="1" dirty="0"/>
              <a:t>Software Engineering:</a:t>
            </a:r>
          </a:p>
          <a:p>
            <a:pPr marL="0" indent="0">
              <a:spcBef>
                <a:spcPts val="1800"/>
              </a:spcBef>
              <a:buNone/>
            </a:pPr>
            <a:r>
              <a:rPr lang="en-US" sz="2400" u="sng" dirty="0"/>
              <a:t>People</a:t>
            </a:r>
            <a:r>
              <a:rPr lang="en-US" sz="2400" dirty="0"/>
              <a:t>: Teams, Optimism, Engagement, Ambition, Dedication, Leadership, Skills, Experience, Domain Knowledge… “the (mythical) Business”</a:t>
            </a:r>
          </a:p>
          <a:p>
            <a:pPr marL="0" indent="0">
              <a:spcBef>
                <a:spcPts val="1800"/>
              </a:spcBef>
              <a:buNone/>
            </a:pPr>
            <a:r>
              <a:rPr lang="en-US" sz="2400" u="sng" dirty="0"/>
              <a:t>Process</a:t>
            </a:r>
            <a:r>
              <a:rPr lang="en-US" sz="2400" dirty="0"/>
              <a:t>: Waterfall/Iterative/Agile, Portfolio Management, Project Management, Funding, Prioritization, Metrics…</a:t>
            </a:r>
          </a:p>
          <a:p>
            <a:pPr marL="0" indent="0">
              <a:spcBef>
                <a:spcPts val="1800"/>
              </a:spcBef>
              <a:buNone/>
            </a:pPr>
            <a:r>
              <a:rPr lang="en-US" sz="2400" u="sng" dirty="0"/>
              <a:t>Technology</a:t>
            </a:r>
            <a:r>
              <a:rPr lang="en-US" sz="2400" dirty="0"/>
              <a:t>: Usability, Architecture, Configuration Management, Cloud Hosting, Scriptable Infrastructure, Source Code Management, Automated Testing…</a:t>
            </a:r>
            <a:endParaRPr lang="en-US" sz="2400" b="1" dirty="0"/>
          </a:p>
          <a:p>
            <a:pPr marL="0" indent="0">
              <a:buNone/>
            </a:pPr>
            <a:endParaRPr lang="en-US" sz="2400" b="1" dirty="0"/>
          </a:p>
        </p:txBody>
      </p:sp>
    </p:spTree>
    <p:extLst>
      <p:ext uri="{BB962C8B-B14F-4D97-AF65-F5344CB8AC3E}">
        <p14:creationId xmlns:p14="http://schemas.microsoft.com/office/powerpoint/2010/main" val="23889905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184014-FD4F-6C47-8CD5-8DD7EFD14571}"/>
              </a:ext>
            </a:extLst>
          </p:cNvPr>
          <p:cNvSpPr>
            <a:spLocks noGrp="1"/>
          </p:cNvSpPr>
          <p:nvPr>
            <p:ph type="title"/>
          </p:nvPr>
        </p:nvSpPr>
        <p:spPr/>
        <p:txBody>
          <a:bodyPr>
            <a:normAutofit/>
          </a:bodyPr>
          <a:lstStyle/>
          <a:p>
            <a:r>
              <a:rPr lang="en-US" sz="3600" dirty="0"/>
              <a:t>The </a:t>
            </a:r>
            <a:r>
              <a:rPr lang="en-US" sz="3600" b="1" dirty="0"/>
              <a:t>Right-</a:t>
            </a:r>
            <a:r>
              <a:rPr lang="en-US" sz="3600" b="1" dirty="0" err="1"/>
              <a:t>eous</a:t>
            </a:r>
            <a:r>
              <a:rPr lang="en-US" sz="3600" dirty="0"/>
              <a:t> Triangle of Software Development</a:t>
            </a:r>
          </a:p>
        </p:txBody>
      </p:sp>
      <p:sp>
        <p:nvSpPr>
          <p:cNvPr id="5" name="Right Triangle 4">
            <a:extLst>
              <a:ext uri="{FF2B5EF4-FFF2-40B4-BE49-F238E27FC236}">
                <a16:creationId xmlns:a16="http://schemas.microsoft.com/office/drawing/2014/main" id="{D4480575-BA4E-FE47-9265-2138A88FE490}"/>
              </a:ext>
            </a:extLst>
          </p:cNvPr>
          <p:cNvSpPr/>
          <p:nvPr/>
        </p:nvSpPr>
        <p:spPr>
          <a:xfrm>
            <a:off x="2392326" y="1871329"/>
            <a:ext cx="7416209" cy="3588489"/>
          </a:xfrm>
          <a:prstGeom prst="rtTriangle">
            <a:avLst/>
          </a:prstGeom>
          <a:noFill/>
          <a:ln w="254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62E49790-FF97-B34D-9A78-48CE4EA98779}"/>
              </a:ext>
            </a:extLst>
          </p:cNvPr>
          <p:cNvSpPr txBox="1"/>
          <p:nvPr/>
        </p:nvSpPr>
        <p:spPr>
          <a:xfrm>
            <a:off x="5773479" y="2875002"/>
            <a:ext cx="2721935" cy="369332"/>
          </a:xfrm>
          <a:prstGeom prst="rect">
            <a:avLst/>
          </a:prstGeom>
          <a:noFill/>
        </p:spPr>
        <p:txBody>
          <a:bodyPr wrap="square" rtlCol="0">
            <a:spAutoFit/>
          </a:bodyPr>
          <a:lstStyle/>
          <a:p>
            <a:r>
              <a:rPr lang="en-US" b="1" dirty="0"/>
              <a:t>People</a:t>
            </a:r>
            <a:r>
              <a:rPr lang="en-US" dirty="0"/>
              <a:t> &amp; Organizations</a:t>
            </a:r>
          </a:p>
        </p:txBody>
      </p:sp>
      <p:sp>
        <p:nvSpPr>
          <p:cNvPr id="7" name="TextBox 6">
            <a:extLst>
              <a:ext uri="{FF2B5EF4-FFF2-40B4-BE49-F238E27FC236}">
                <a16:creationId xmlns:a16="http://schemas.microsoft.com/office/drawing/2014/main" id="{54F65038-2E83-FB4C-B978-8952D50D98FC}"/>
              </a:ext>
            </a:extLst>
          </p:cNvPr>
          <p:cNvSpPr txBox="1"/>
          <p:nvPr/>
        </p:nvSpPr>
        <p:spPr>
          <a:xfrm>
            <a:off x="4735032" y="5704368"/>
            <a:ext cx="2721935" cy="369332"/>
          </a:xfrm>
          <a:prstGeom prst="rect">
            <a:avLst/>
          </a:prstGeom>
          <a:noFill/>
        </p:spPr>
        <p:txBody>
          <a:bodyPr wrap="square" rtlCol="0">
            <a:spAutoFit/>
          </a:bodyPr>
          <a:lstStyle/>
          <a:p>
            <a:r>
              <a:rPr lang="en-US" b="1" dirty="0"/>
              <a:t>Process</a:t>
            </a:r>
            <a:r>
              <a:rPr lang="en-US" dirty="0"/>
              <a:t> &amp; Roles</a:t>
            </a:r>
          </a:p>
        </p:txBody>
      </p:sp>
      <p:sp>
        <p:nvSpPr>
          <p:cNvPr id="8" name="TextBox 7">
            <a:extLst>
              <a:ext uri="{FF2B5EF4-FFF2-40B4-BE49-F238E27FC236}">
                <a16:creationId xmlns:a16="http://schemas.microsoft.com/office/drawing/2014/main" id="{8B5CA776-A117-CD4C-863D-70938182ECC8}"/>
              </a:ext>
            </a:extLst>
          </p:cNvPr>
          <p:cNvSpPr txBox="1"/>
          <p:nvPr/>
        </p:nvSpPr>
        <p:spPr>
          <a:xfrm>
            <a:off x="241004" y="3480907"/>
            <a:ext cx="2721935" cy="369332"/>
          </a:xfrm>
          <a:prstGeom prst="rect">
            <a:avLst/>
          </a:prstGeom>
          <a:noFill/>
        </p:spPr>
        <p:txBody>
          <a:bodyPr wrap="square" rtlCol="0">
            <a:spAutoFit/>
          </a:bodyPr>
          <a:lstStyle/>
          <a:p>
            <a:r>
              <a:rPr lang="en-US" b="1" dirty="0"/>
              <a:t>Technology</a:t>
            </a:r>
            <a:r>
              <a:rPr lang="en-US" dirty="0"/>
              <a:t> &amp; Tools</a:t>
            </a:r>
          </a:p>
        </p:txBody>
      </p:sp>
      <p:sp>
        <p:nvSpPr>
          <p:cNvPr id="23" name="Circular Arrow 22">
            <a:extLst>
              <a:ext uri="{FF2B5EF4-FFF2-40B4-BE49-F238E27FC236}">
                <a16:creationId xmlns:a16="http://schemas.microsoft.com/office/drawing/2014/main" id="{63903416-7BE2-2742-B494-508C336F8098}"/>
              </a:ext>
            </a:extLst>
          </p:cNvPr>
          <p:cNvSpPr/>
          <p:nvPr/>
        </p:nvSpPr>
        <p:spPr>
          <a:xfrm rot="5400000">
            <a:off x="4447067" y="3627162"/>
            <a:ext cx="1238693" cy="1414130"/>
          </a:xfrm>
          <a:prstGeom prst="circularArrow">
            <a:avLst/>
          </a:prstGeom>
          <a:solidFill>
            <a:schemeClr val="accent6">
              <a:lumMod val="75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Circular Arrow 23">
            <a:extLst>
              <a:ext uri="{FF2B5EF4-FFF2-40B4-BE49-F238E27FC236}">
                <a16:creationId xmlns:a16="http://schemas.microsoft.com/office/drawing/2014/main" id="{238ADF2E-D3C4-6245-9E78-5AA5E5078D35}"/>
              </a:ext>
            </a:extLst>
          </p:cNvPr>
          <p:cNvSpPr/>
          <p:nvPr/>
        </p:nvSpPr>
        <p:spPr>
          <a:xfrm rot="16200000">
            <a:off x="4259227" y="3662861"/>
            <a:ext cx="1238693" cy="1414130"/>
          </a:xfrm>
          <a:prstGeom prst="circularArrow">
            <a:avLst/>
          </a:prstGeom>
          <a:solidFill>
            <a:schemeClr val="accent6">
              <a:lumMod val="75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9178926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755BE-860E-40EB-ADA6-6E82BCB49EC3}"/>
              </a:ext>
            </a:extLst>
          </p:cNvPr>
          <p:cNvSpPr>
            <a:spLocks noGrp="1"/>
          </p:cNvSpPr>
          <p:nvPr>
            <p:ph type="title"/>
          </p:nvPr>
        </p:nvSpPr>
        <p:spPr/>
        <p:txBody>
          <a:bodyPr/>
          <a:lstStyle/>
          <a:p>
            <a:r>
              <a:rPr lang="en-US" dirty="0"/>
              <a:t>Assignment for Next Class</a:t>
            </a:r>
          </a:p>
        </p:txBody>
      </p:sp>
      <p:sp>
        <p:nvSpPr>
          <p:cNvPr id="3" name="Content Placeholder 2">
            <a:extLst>
              <a:ext uri="{FF2B5EF4-FFF2-40B4-BE49-F238E27FC236}">
                <a16:creationId xmlns:a16="http://schemas.microsoft.com/office/drawing/2014/main" id="{72EF5DE0-5958-4171-A9E3-3D288A31AC3F}"/>
              </a:ext>
            </a:extLst>
          </p:cNvPr>
          <p:cNvSpPr>
            <a:spLocks noGrp="1"/>
          </p:cNvSpPr>
          <p:nvPr>
            <p:ph idx="1"/>
          </p:nvPr>
        </p:nvSpPr>
        <p:spPr>
          <a:xfrm>
            <a:off x="838200" y="1654444"/>
            <a:ext cx="10515600" cy="4522519"/>
          </a:xfrm>
        </p:spPr>
        <p:txBody>
          <a:bodyPr>
            <a:normAutofit/>
          </a:bodyPr>
          <a:lstStyle/>
          <a:p>
            <a:pPr marL="0" indent="0">
              <a:spcBef>
                <a:spcPts val="1200"/>
              </a:spcBef>
              <a:buNone/>
            </a:pPr>
            <a:r>
              <a:rPr lang="en-US" dirty="0"/>
              <a:t>All sprint 2 activities &amp; assignments are due Sunday night*</a:t>
            </a:r>
          </a:p>
          <a:p>
            <a:pPr marL="0" indent="0">
              <a:spcBef>
                <a:spcPts val="1200"/>
              </a:spcBef>
              <a:buNone/>
            </a:pPr>
            <a:r>
              <a:rPr lang="en-US" dirty="0"/>
              <a:t>Sprint 2 content and prework will be made available by Monday</a:t>
            </a:r>
          </a:p>
        </p:txBody>
      </p:sp>
    </p:spTree>
    <p:extLst>
      <p:ext uri="{BB962C8B-B14F-4D97-AF65-F5344CB8AC3E}">
        <p14:creationId xmlns:p14="http://schemas.microsoft.com/office/powerpoint/2010/main" val="39349923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54951" y="3025490"/>
            <a:ext cx="10013049" cy="807019"/>
          </a:xfrm>
        </p:spPr>
        <p:txBody>
          <a:bodyPr anchor="ctr">
            <a:noAutofit/>
          </a:bodyPr>
          <a:lstStyle/>
          <a:p>
            <a:r>
              <a:rPr lang="en-US" sz="4800" dirty="0"/>
              <a:t>Wrap-up and </a:t>
            </a:r>
            <a:br>
              <a:rPr lang="en-US" sz="4800" dirty="0"/>
            </a:br>
            <a:r>
              <a:rPr lang="en-US" sz="4800" dirty="0"/>
              <a:t>Final Questions/Comments</a:t>
            </a:r>
          </a:p>
        </p:txBody>
      </p:sp>
    </p:spTree>
    <p:extLst>
      <p:ext uri="{BB962C8B-B14F-4D97-AF65-F5344CB8AC3E}">
        <p14:creationId xmlns:p14="http://schemas.microsoft.com/office/powerpoint/2010/main" val="16504771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3051480"/>
            <a:ext cx="9144000" cy="755040"/>
          </a:xfrm>
        </p:spPr>
        <p:txBody>
          <a:bodyPr anchor="ctr">
            <a:normAutofit/>
          </a:bodyPr>
          <a:lstStyle/>
          <a:p>
            <a:r>
              <a:rPr lang="en-US" sz="4800" dirty="0"/>
              <a:t>Break &amp; End of First Recording</a:t>
            </a:r>
          </a:p>
        </p:txBody>
      </p:sp>
    </p:spTree>
    <p:extLst>
      <p:ext uri="{BB962C8B-B14F-4D97-AF65-F5344CB8AC3E}">
        <p14:creationId xmlns:p14="http://schemas.microsoft.com/office/powerpoint/2010/main" val="30730307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757272"/>
          </a:xfrm>
        </p:spPr>
        <p:txBody>
          <a:bodyPr>
            <a:normAutofit/>
          </a:bodyPr>
          <a:lstStyle/>
          <a:p>
            <a:r>
              <a:rPr lang="en-US" sz="3600" dirty="0"/>
              <a:t>Lab</a:t>
            </a:r>
            <a:endParaRPr lang="en-US" sz="3600" b="1" i="1" u="sng" dirty="0"/>
          </a:p>
        </p:txBody>
      </p:sp>
      <p:sp>
        <p:nvSpPr>
          <p:cNvPr id="3" name="Content Placeholder 2"/>
          <p:cNvSpPr>
            <a:spLocks noGrp="1"/>
          </p:cNvSpPr>
          <p:nvPr>
            <p:ph idx="1"/>
          </p:nvPr>
        </p:nvSpPr>
        <p:spPr>
          <a:xfrm>
            <a:off x="838200" y="1122399"/>
            <a:ext cx="10718950" cy="3104544"/>
          </a:xfrm>
        </p:spPr>
        <p:txBody>
          <a:bodyPr>
            <a:normAutofit/>
          </a:bodyPr>
          <a:lstStyle/>
          <a:p>
            <a:pPr marL="0" indent="0">
              <a:buNone/>
            </a:pPr>
            <a:r>
              <a:rPr lang="en-US" sz="2000" dirty="0"/>
              <a:t>As A Group:</a:t>
            </a:r>
          </a:p>
          <a:p>
            <a:pPr marL="457200" indent="-457200">
              <a:buFont typeface="+mj-lt"/>
              <a:buAutoNum type="arabicPeriod"/>
            </a:pPr>
            <a:r>
              <a:rPr lang="en-US" sz="2000" dirty="0"/>
              <a:t>Optionally Complete DB2</a:t>
            </a:r>
          </a:p>
          <a:p>
            <a:pPr marL="457200" indent="-457200">
              <a:buFont typeface="+mj-lt"/>
              <a:buAutoNum type="arabicPeriod"/>
            </a:pPr>
            <a:r>
              <a:rPr lang="en-US" sz="2000" dirty="0"/>
              <a:t>HelloWorld Plus on Azure</a:t>
            </a:r>
          </a:p>
          <a:p>
            <a:pPr marL="0" indent="0">
              <a:buNone/>
            </a:pPr>
            <a:endParaRPr lang="en-US" sz="2000" dirty="0"/>
          </a:p>
          <a:p>
            <a:pPr marL="0" indent="0">
              <a:buNone/>
            </a:pPr>
            <a:endParaRPr lang="en-US" sz="2000" dirty="0"/>
          </a:p>
          <a:p>
            <a:pPr marL="0" indent="0">
              <a:buNone/>
            </a:pPr>
            <a:endParaRPr lang="en-US" sz="2000" dirty="0"/>
          </a:p>
        </p:txBody>
      </p:sp>
    </p:spTree>
    <p:extLst>
      <p:ext uri="{BB962C8B-B14F-4D97-AF65-F5344CB8AC3E}">
        <p14:creationId xmlns:p14="http://schemas.microsoft.com/office/powerpoint/2010/main" val="31674675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446405-6F1F-4926-B387-B75245C2FB0C}"/>
              </a:ext>
            </a:extLst>
          </p:cNvPr>
          <p:cNvSpPr>
            <a:spLocks noGrp="1"/>
          </p:cNvSpPr>
          <p:nvPr>
            <p:ph type="title"/>
          </p:nvPr>
        </p:nvSpPr>
        <p:spPr>
          <a:xfrm>
            <a:off x="838200" y="365125"/>
            <a:ext cx="7268155" cy="1325563"/>
          </a:xfrm>
        </p:spPr>
        <p:txBody>
          <a:bodyPr>
            <a:normAutofit/>
          </a:bodyPr>
          <a:lstStyle/>
          <a:p>
            <a:r>
              <a:rPr lang="en-US" sz="3600" dirty="0"/>
              <a:t>Software Engineering</a:t>
            </a:r>
            <a:br>
              <a:rPr lang="en-US" dirty="0"/>
            </a:br>
            <a:r>
              <a:rPr lang="en-US" sz="1800" dirty="0"/>
              <a:t>Discussion, Lecture, &amp; Lab</a:t>
            </a:r>
            <a:br>
              <a:rPr lang="en-US" sz="1800" dirty="0"/>
            </a:br>
            <a:r>
              <a:rPr lang="en-US" sz="1800" dirty="0"/>
              <a:t>Eric Pogue</a:t>
            </a:r>
          </a:p>
        </p:txBody>
      </p:sp>
      <p:sp>
        <p:nvSpPr>
          <p:cNvPr id="3" name="Content Placeholder 2">
            <a:extLst>
              <a:ext uri="{FF2B5EF4-FFF2-40B4-BE49-F238E27FC236}">
                <a16:creationId xmlns:a16="http://schemas.microsoft.com/office/drawing/2014/main" id="{ADD45C4B-998D-4D36-AE39-52AB024AB508}"/>
              </a:ext>
            </a:extLst>
          </p:cNvPr>
          <p:cNvSpPr>
            <a:spLocks noGrp="1"/>
          </p:cNvSpPr>
          <p:nvPr>
            <p:ph idx="1"/>
          </p:nvPr>
        </p:nvSpPr>
        <p:spPr>
          <a:xfrm>
            <a:off x="838200" y="1739348"/>
            <a:ext cx="10515600" cy="4437615"/>
          </a:xfrm>
        </p:spPr>
        <p:txBody>
          <a:bodyPr>
            <a:noAutofit/>
          </a:bodyPr>
          <a:lstStyle/>
          <a:p>
            <a:pPr marL="0" indent="0">
              <a:spcBef>
                <a:spcPts val="300"/>
              </a:spcBef>
              <a:buNone/>
            </a:pPr>
            <a:r>
              <a:rPr lang="en-US" sz="1800" dirty="0"/>
              <a:t>Agenda for Wednesday, January 22</a:t>
            </a:r>
            <a:r>
              <a:rPr lang="en-US" sz="1800" baseline="30000" dirty="0"/>
              <a:t>nd</a:t>
            </a:r>
            <a:r>
              <a:rPr lang="en-US" sz="1800" dirty="0"/>
              <a:t> at 2pm CT</a:t>
            </a:r>
          </a:p>
          <a:p>
            <a:pPr marL="457200" indent="-457200">
              <a:spcBef>
                <a:spcPts val="300"/>
              </a:spcBef>
              <a:buFont typeface="+mj-lt"/>
              <a:buAutoNum type="arabicPeriod"/>
            </a:pPr>
            <a:r>
              <a:rPr lang="en-US" sz="1800" dirty="0"/>
              <a:t>Friendly Conversation Topic</a:t>
            </a:r>
          </a:p>
          <a:p>
            <a:pPr marL="457200" indent="-457200">
              <a:spcBef>
                <a:spcPts val="300"/>
              </a:spcBef>
              <a:buFont typeface="+mj-lt"/>
              <a:buAutoNum type="arabicPeriod"/>
            </a:pPr>
            <a:r>
              <a:rPr lang="en-US" sz="1800" dirty="0"/>
              <a:t>Prework</a:t>
            </a:r>
          </a:p>
          <a:p>
            <a:pPr marL="457200" indent="-457200">
              <a:spcBef>
                <a:spcPts val="300"/>
              </a:spcBef>
              <a:buFont typeface="+mj-lt"/>
              <a:buAutoNum type="arabicPeriod"/>
            </a:pPr>
            <a:r>
              <a:rPr lang="en-US" sz="1800" dirty="0"/>
              <a:t>Sprint Planning</a:t>
            </a:r>
          </a:p>
          <a:p>
            <a:pPr marL="457200" indent="-457200">
              <a:spcBef>
                <a:spcPts val="300"/>
              </a:spcBef>
              <a:buFont typeface="+mj-lt"/>
              <a:buAutoNum type="arabicPeriod"/>
            </a:pPr>
            <a:r>
              <a:rPr lang="en-US" sz="1800" dirty="0"/>
              <a:t>Software Development Models &amp; Lifecycles</a:t>
            </a:r>
          </a:p>
          <a:p>
            <a:pPr marL="457200" indent="-457200">
              <a:spcBef>
                <a:spcPts val="300"/>
              </a:spcBef>
              <a:buFont typeface="+mj-lt"/>
              <a:buAutoNum type="arabicPeriod"/>
            </a:pPr>
            <a:r>
              <a:rPr lang="en-US" sz="1800" dirty="0"/>
              <a:t>Assignment</a:t>
            </a:r>
          </a:p>
          <a:p>
            <a:pPr marL="457200" indent="-457200">
              <a:spcBef>
                <a:spcPts val="300"/>
              </a:spcBef>
              <a:buFont typeface="+mj-lt"/>
              <a:buAutoNum type="arabicPeriod"/>
            </a:pPr>
            <a:r>
              <a:rPr lang="en-US" sz="1800" dirty="0"/>
              <a:t>Lab</a:t>
            </a:r>
          </a:p>
          <a:p>
            <a:pPr marL="0" indent="0">
              <a:spcBef>
                <a:spcPts val="300"/>
              </a:spcBef>
              <a:buNone/>
            </a:pPr>
            <a:endParaRPr lang="en-US" sz="1800" dirty="0"/>
          </a:p>
          <a:p>
            <a:pPr marL="0" indent="0">
              <a:buNone/>
            </a:pPr>
            <a:r>
              <a:rPr lang="en-US" sz="1800" dirty="0"/>
              <a:t>Discussion &amp; Questions welcome at any time… please be present with no phones or email during our time together</a:t>
            </a:r>
          </a:p>
        </p:txBody>
      </p:sp>
      <p:pic>
        <p:nvPicPr>
          <p:cNvPr id="4" name="Content Placeholder 4">
            <a:extLst>
              <a:ext uri="{FF2B5EF4-FFF2-40B4-BE49-F238E27FC236}">
                <a16:creationId xmlns:a16="http://schemas.microsoft.com/office/drawing/2014/main" id="{4EDCD7D6-DA50-40A6-870F-1D890F732171}"/>
              </a:ext>
            </a:extLst>
          </p:cNvPr>
          <p:cNvPicPr>
            <a:picLocks noChangeAspect="1"/>
          </p:cNvPicPr>
          <p:nvPr/>
        </p:nvPicPr>
        <p:blipFill>
          <a:blip r:embed="rId3"/>
          <a:stretch>
            <a:fillRect/>
          </a:stretch>
        </p:blipFill>
        <p:spPr>
          <a:xfrm>
            <a:off x="8942905" y="156030"/>
            <a:ext cx="2656367" cy="1366321"/>
          </a:xfrm>
          <a:prstGeom prst="rect">
            <a:avLst/>
          </a:prstGeom>
        </p:spPr>
      </p:pic>
    </p:spTree>
    <p:extLst>
      <p:ext uri="{BB962C8B-B14F-4D97-AF65-F5344CB8AC3E}">
        <p14:creationId xmlns:p14="http://schemas.microsoft.com/office/powerpoint/2010/main" val="17580555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3051480"/>
            <a:ext cx="9144000" cy="755040"/>
          </a:xfrm>
        </p:spPr>
        <p:txBody>
          <a:bodyPr anchor="ctr">
            <a:normAutofit/>
          </a:bodyPr>
          <a:lstStyle/>
          <a:p>
            <a:r>
              <a:rPr lang="en-US" sz="4800" dirty="0"/>
              <a:t>End of Session &amp; Recordings</a:t>
            </a:r>
          </a:p>
        </p:txBody>
      </p:sp>
    </p:spTree>
    <p:extLst>
      <p:ext uri="{BB962C8B-B14F-4D97-AF65-F5344CB8AC3E}">
        <p14:creationId xmlns:p14="http://schemas.microsoft.com/office/powerpoint/2010/main" val="11308186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lumMod val="6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3051480"/>
            <a:ext cx="9144000" cy="755040"/>
          </a:xfrm>
        </p:spPr>
        <p:txBody>
          <a:bodyPr anchor="ctr">
            <a:normAutofit/>
          </a:bodyPr>
          <a:lstStyle/>
          <a:p>
            <a:r>
              <a:rPr lang="en-US" sz="4800" dirty="0"/>
              <a:t>Backup Slides</a:t>
            </a:r>
          </a:p>
        </p:txBody>
      </p:sp>
    </p:spTree>
    <p:extLst>
      <p:ext uri="{BB962C8B-B14F-4D97-AF65-F5344CB8AC3E}">
        <p14:creationId xmlns:p14="http://schemas.microsoft.com/office/powerpoint/2010/main" val="29107669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27CE47F-3EF6-48CA-9239-E8B6E5C6B41A}"/>
              </a:ext>
            </a:extLst>
          </p:cNvPr>
          <p:cNvSpPr>
            <a:spLocks noGrp="1"/>
          </p:cNvSpPr>
          <p:nvPr>
            <p:ph type="title"/>
          </p:nvPr>
        </p:nvSpPr>
        <p:spPr>
          <a:xfrm>
            <a:off x="838200" y="365125"/>
            <a:ext cx="10515600" cy="1325563"/>
          </a:xfrm>
        </p:spPr>
        <p:txBody>
          <a:bodyPr>
            <a:normAutofit/>
          </a:bodyPr>
          <a:lstStyle/>
          <a:p>
            <a:r>
              <a:rPr lang="en-US" sz="3600" dirty="0">
                <a:latin typeface="+mn-lt"/>
              </a:rPr>
              <a:t>Today’s “Friendly Conversation” topic… ~3-5min</a:t>
            </a:r>
          </a:p>
        </p:txBody>
      </p:sp>
      <p:sp>
        <p:nvSpPr>
          <p:cNvPr id="5" name="Content Placeholder 2">
            <a:extLst>
              <a:ext uri="{FF2B5EF4-FFF2-40B4-BE49-F238E27FC236}">
                <a16:creationId xmlns:a16="http://schemas.microsoft.com/office/drawing/2014/main" id="{E8F0EA9A-219C-40FD-AE36-784EE1B77D56}"/>
              </a:ext>
            </a:extLst>
          </p:cNvPr>
          <p:cNvSpPr>
            <a:spLocks noGrp="1"/>
          </p:cNvSpPr>
          <p:nvPr>
            <p:ph idx="1"/>
          </p:nvPr>
        </p:nvSpPr>
        <p:spPr>
          <a:xfrm>
            <a:off x="838198" y="1525772"/>
            <a:ext cx="10515601" cy="4651191"/>
          </a:xfrm>
        </p:spPr>
        <p:txBody>
          <a:bodyPr>
            <a:normAutofit/>
          </a:bodyPr>
          <a:lstStyle/>
          <a:p>
            <a:pPr marL="0" indent="0">
              <a:spcAft>
                <a:spcPts val="600"/>
              </a:spcAft>
              <a:buNone/>
            </a:pPr>
            <a:endParaRPr lang="en-US" sz="3600" dirty="0"/>
          </a:p>
          <a:p>
            <a:pPr marL="0" indent="0">
              <a:spcAft>
                <a:spcPts val="600"/>
              </a:spcAft>
              <a:buNone/>
            </a:pPr>
            <a:r>
              <a:rPr lang="en-US" sz="3600" dirty="0"/>
              <a:t>Agile Manifesto</a:t>
            </a:r>
          </a:p>
          <a:p>
            <a:pPr marL="0" indent="0">
              <a:spcAft>
                <a:spcPts val="600"/>
              </a:spcAft>
              <a:buNone/>
            </a:pPr>
            <a:r>
              <a:rPr lang="en-US" sz="2000" dirty="0"/>
              <a:t>“We are uncovering better ways of developing software by doing it and helping others do it. Through this work we have come to value: </a:t>
            </a:r>
          </a:p>
          <a:p>
            <a:pPr lvl="1"/>
            <a:r>
              <a:rPr lang="en-US" sz="2000" dirty="0"/>
              <a:t>Individuals and interactions over processes and tools </a:t>
            </a:r>
          </a:p>
          <a:p>
            <a:pPr lvl="1"/>
            <a:r>
              <a:rPr lang="en-US" sz="2000" dirty="0"/>
              <a:t>Working software over comprehensive documentation </a:t>
            </a:r>
          </a:p>
          <a:p>
            <a:pPr lvl="1"/>
            <a:r>
              <a:rPr lang="en-US" sz="2000" dirty="0"/>
              <a:t>Customer collaboration over contract negotiation </a:t>
            </a:r>
          </a:p>
          <a:p>
            <a:pPr lvl="1"/>
            <a:r>
              <a:rPr lang="en-US" sz="2000" dirty="0"/>
              <a:t>Responding to change over following a plan </a:t>
            </a:r>
          </a:p>
          <a:p>
            <a:pPr marL="0" indent="0">
              <a:spcBef>
                <a:spcPts val="1800"/>
              </a:spcBef>
              <a:buNone/>
            </a:pPr>
            <a:r>
              <a:rPr lang="en-US" sz="2000" dirty="0"/>
              <a:t>That is, while there is value in the items on the right, we value the items on the left more.”</a:t>
            </a:r>
          </a:p>
        </p:txBody>
      </p:sp>
    </p:spTree>
    <p:extLst>
      <p:ext uri="{BB962C8B-B14F-4D97-AF65-F5344CB8AC3E}">
        <p14:creationId xmlns:p14="http://schemas.microsoft.com/office/powerpoint/2010/main" val="41129059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27CE47F-3EF6-48CA-9239-E8B6E5C6B41A}"/>
              </a:ext>
            </a:extLst>
          </p:cNvPr>
          <p:cNvSpPr>
            <a:spLocks noGrp="1"/>
          </p:cNvSpPr>
          <p:nvPr>
            <p:ph type="title"/>
          </p:nvPr>
        </p:nvSpPr>
        <p:spPr>
          <a:xfrm>
            <a:off x="473723" y="963877"/>
            <a:ext cx="3722573" cy="4930246"/>
          </a:xfrm>
        </p:spPr>
        <p:txBody>
          <a:bodyPr>
            <a:normAutofit/>
          </a:bodyPr>
          <a:lstStyle/>
          <a:p>
            <a:pPr algn="r"/>
            <a:r>
              <a:rPr lang="en-US" dirty="0">
                <a:solidFill>
                  <a:schemeClr val="accent1"/>
                </a:solidFill>
              </a:rPr>
              <a:t>People, Process, </a:t>
            </a:r>
            <a:br>
              <a:rPr lang="en-US" dirty="0">
                <a:solidFill>
                  <a:schemeClr val="accent1"/>
                </a:solidFill>
              </a:rPr>
            </a:br>
            <a:r>
              <a:rPr lang="en-US" dirty="0">
                <a:solidFill>
                  <a:schemeClr val="accent1"/>
                </a:solidFill>
              </a:rPr>
              <a:t>and Technology</a:t>
            </a:r>
            <a:br>
              <a:rPr lang="en-US" dirty="0">
                <a:solidFill>
                  <a:schemeClr val="accent1"/>
                </a:solidFill>
              </a:rPr>
            </a:br>
            <a:r>
              <a:rPr lang="en-US" dirty="0">
                <a:solidFill>
                  <a:schemeClr val="accent1"/>
                </a:solidFill>
              </a:rPr>
              <a:t>	</a:t>
            </a:r>
          </a:p>
        </p:txBody>
      </p:sp>
      <p:sp>
        <p:nvSpPr>
          <p:cNvPr id="5" name="Content Placeholder 2">
            <a:extLst>
              <a:ext uri="{FF2B5EF4-FFF2-40B4-BE49-F238E27FC236}">
                <a16:creationId xmlns:a16="http://schemas.microsoft.com/office/drawing/2014/main" id="{E8F0EA9A-219C-40FD-AE36-784EE1B77D56}"/>
              </a:ext>
            </a:extLst>
          </p:cNvPr>
          <p:cNvSpPr>
            <a:spLocks noGrp="1"/>
          </p:cNvSpPr>
          <p:nvPr>
            <p:ph idx="1"/>
          </p:nvPr>
        </p:nvSpPr>
        <p:spPr>
          <a:xfrm>
            <a:off x="4976031" y="963877"/>
            <a:ext cx="6377769" cy="4930246"/>
          </a:xfrm>
        </p:spPr>
        <p:txBody>
          <a:bodyPr anchor="ctr">
            <a:normAutofit/>
          </a:bodyPr>
          <a:lstStyle/>
          <a:p>
            <a:pPr marL="0" indent="0">
              <a:buNone/>
            </a:pPr>
            <a:r>
              <a:rPr lang="en-US" b="1" dirty="0"/>
              <a:t>Software Engineering:</a:t>
            </a:r>
          </a:p>
          <a:p>
            <a:pPr marL="0" indent="0">
              <a:spcBef>
                <a:spcPts val="1800"/>
              </a:spcBef>
              <a:buNone/>
            </a:pPr>
            <a:r>
              <a:rPr lang="en-US" sz="2400" u="sng" dirty="0"/>
              <a:t>People</a:t>
            </a:r>
            <a:r>
              <a:rPr lang="en-US" sz="2400" dirty="0"/>
              <a:t>: Teams, Optimism, Engagement, Ambition, Dedication, Leadership, Skills, Experience, Domain Knowledge…</a:t>
            </a:r>
          </a:p>
          <a:p>
            <a:pPr marL="0" indent="0">
              <a:spcBef>
                <a:spcPts val="1800"/>
              </a:spcBef>
              <a:buNone/>
            </a:pPr>
            <a:r>
              <a:rPr lang="en-US" sz="2400" u="sng" dirty="0"/>
              <a:t>Process</a:t>
            </a:r>
            <a:r>
              <a:rPr lang="en-US" sz="2400" dirty="0"/>
              <a:t>: Waterfall/Iterative/Agile, Portfolio Management, Project Management, Funding, Prioritization, Metrics…</a:t>
            </a:r>
          </a:p>
          <a:p>
            <a:pPr marL="0" indent="0">
              <a:spcBef>
                <a:spcPts val="1800"/>
              </a:spcBef>
              <a:buNone/>
            </a:pPr>
            <a:r>
              <a:rPr lang="en-US" sz="2400" u="sng" dirty="0"/>
              <a:t>Technology</a:t>
            </a:r>
            <a:r>
              <a:rPr lang="en-US" sz="2400" dirty="0"/>
              <a:t>: Configuration Management, Cloud Hosting, Scriptable Infrastructure, Source Code Management, Automated Testing…</a:t>
            </a:r>
            <a:endParaRPr lang="en-US" sz="2400" b="1" dirty="0"/>
          </a:p>
          <a:p>
            <a:pPr marL="0" indent="0">
              <a:buNone/>
            </a:pPr>
            <a:endParaRPr lang="en-US" sz="2400" b="1" dirty="0"/>
          </a:p>
        </p:txBody>
      </p:sp>
    </p:spTree>
    <p:extLst>
      <p:ext uri="{BB962C8B-B14F-4D97-AF65-F5344CB8AC3E}">
        <p14:creationId xmlns:p14="http://schemas.microsoft.com/office/powerpoint/2010/main" val="17127809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27CE47F-3EF6-48CA-9239-E8B6E5C6B41A}"/>
              </a:ext>
            </a:extLst>
          </p:cNvPr>
          <p:cNvSpPr>
            <a:spLocks noGrp="1"/>
          </p:cNvSpPr>
          <p:nvPr>
            <p:ph type="title"/>
          </p:nvPr>
        </p:nvSpPr>
        <p:spPr>
          <a:xfrm>
            <a:off x="473723" y="963877"/>
            <a:ext cx="3722573" cy="4930246"/>
          </a:xfrm>
        </p:spPr>
        <p:txBody>
          <a:bodyPr>
            <a:normAutofit/>
          </a:bodyPr>
          <a:lstStyle/>
          <a:p>
            <a:pPr algn="r"/>
            <a:r>
              <a:rPr lang="en-US" dirty="0">
                <a:solidFill>
                  <a:schemeClr val="accent1"/>
                </a:solidFill>
              </a:rPr>
              <a:t>…And the Virtuous Triangle </a:t>
            </a:r>
          </a:p>
        </p:txBody>
      </p:sp>
      <p:sp>
        <p:nvSpPr>
          <p:cNvPr id="5" name="Content Placeholder 2">
            <a:extLst>
              <a:ext uri="{FF2B5EF4-FFF2-40B4-BE49-F238E27FC236}">
                <a16:creationId xmlns:a16="http://schemas.microsoft.com/office/drawing/2014/main" id="{E8F0EA9A-219C-40FD-AE36-784EE1B77D56}"/>
              </a:ext>
            </a:extLst>
          </p:cNvPr>
          <p:cNvSpPr>
            <a:spLocks noGrp="1"/>
          </p:cNvSpPr>
          <p:nvPr>
            <p:ph idx="1"/>
          </p:nvPr>
        </p:nvSpPr>
        <p:spPr>
          <a:xfrm>
            <a:off x="4976031" y="963877"/>
            <a:ext cx="6377769" cy="4930246"/>
          </a:xfrm>
        </p:spPr>
        <p:txBody>
          <a:bodyPr anchor="ctr">
            <a:normAutofit/>
          </a:bodyPr>
          <a:lstStyle/>
          <a:p>
            <a:pPr marL="0" indent="0">
              <a:spcBef>
                <a:spcPts val="1800"/>
              </a:spcBef>
              <a:buNone/>
            </a:pPr>
            <a:r>
              <a:rPr lang="en-US" b="1" dirty="0"/>
              <a:t>Software Engineering:</a:t>
            </a:r>
          </a:p>
          <a:p>
            <a:pPr marL="0" indent="0">
              <a:spcBef>
                <a:spcPts val="1800"/>
              </a:spcBef>
              <a:buNone/>
            </a:pPr>
            <a:r>
              <a:rPr lang="en-US" sz="2400" u="sng" dirty="0"/>
              <a:t>People</a:t>
            </a:r>
            <a:r>
              <a:rPr lang="en-US" sz="2400" dirty="0"/>
              <a:t>: Teams, Optimism, Engagement, Ambition, Dedication, Leadership, Skills, Experience, Domain Knowledge…</a:t>
            </a:r>
          </a:p>
          <a:p>
            <a:pPr marL="0" indent="0">
              <a:spcBef>
                <a:spcPts val="1800"/>
              </a:spcBef>
              <a:buNone/>
            </a:pPr>
            <a:r>
              <a:rPr lang="en-US" sz="2400" u="sng" dirty="0"/>
              <a:t>Process</a:t>
            </a:r>
            <a:r>
              <a:rPr lang="en-US" sz="2400" dirty="0"/>
              <a:t>: Waterfall/Iterative/Agile, Portfolio Management, Project Management, Funding, Prioritization Metrics…</a:t>
            </a:r>
          </a:p>
          <a:p>
            <a:pPr marL="0" indent="0">
              <a:spcBef>
                <a:spcPts val="1800"/>
              </a:spcBef>
              <a:buNone/>
            </a:pPr>
            <a:r>
              <a:rPr lang="en-US" sz="2400" u="sng" dirty="0"/>
              <a:t>Technology</a:t>
            </a:r>
            <a:r>
              <a:rPr lang="en-US" sz="2400" dirty="0"/>
              <a:t>: Configuration Management, Cloud Hosting, Scriptable Infrastructure, Source Code Management, Automated Testing…</a:t>
            </a:r>
            <a:endParaRPr lang="en-US" sz="2400" b="1" dirty="0"/>
          </a:p>
          <a:p>
            <a:pPr marL="0" indent="0">
              <a:buNone/>
            </a:pPr>
            <a:endParaRPr lang="en-US" sz="2400" b="1" dirty="0"/>
          </a:p>
        </p:txBody>
      </p:sp>
    </p:spTree>
    <p:extLst>
      <p:ext uri="{BB962C8B-B14F-4D97-AF65-F5344CB8AC3E}">
        <p14:creationId xmlns:p14="http://schemas.microsoft.com/office/powerpoint/2010/main" val="8232926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grpId="0" nodeType="clickEffect">
                                  <p:stCondLst>
                                    <p:cond delay="0"/>
                                  </p:stCondLst>
                                  <p:childTnLst>
                                    <p:anim calcmode="lin" valueType="num">
                                      <p:cBhvr additive="base">
                                        <p:cTn id="6" dur="500"/>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7" dur="500"/>
                                        <p:tgtEl>
                                          <p:spTgt spid="5">
                                            <p:txEl>
                                              <p:pRg st="0" end="0"/>
                                            </p:txEl>
                                          </p:spTgt>
                                        </p:tgtEl>
                                        <p:attrNameLst>
                                          <p:attrName>ppt_y</p:attrName>
                                        </p:attrNameLst>
                                      </p:cBhvr>
                                      <p:tavLst>
                                        <p:tav tm="0">
                                          <p:val>
                                            <p:strVal val="ppt_y"/>
                                          </p:val>
                                        </p:tav>
                                        <p:tav tm="100000">
                                          <p:val>
                                            <p:strVal val="1+ppt_h/2"/>
                                          </p:val>
                                        </p:tav>
                                      </p:tavLst>
                                    </p:anim>
                                    <p:set>
                                      <p:cBhvr>
                                        <p:cTn id="8" dur="1" fill="hold">
                                          <p:stCondLst>
                                            <p:cond delay="499"/>
                                          </p:stCondLst>
                                        </p:cTn>
                                        <p:tgtEl>
                                          <p:spTgt spid="5">
                                            <p:txEl>
                                              <p:pRg st="0" end="0"/>
                                            </p:txEl>
                                          </p:spTgt>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2" presetClass="exit" presetSubtype="4" fill="hold" grpId="0" nodeType="clickEffect">
                                  <p:stCondLst>
                                    <p:cond delay="0"/>
                                  </p:stCondLst>
                                  <p:childTnLst>
                                    <p:anim calcmode="lin" valueType="num">
                                      <p:cBhvr additive="base">
                                        <p:cTn id="12" dur="500"/>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13" dur="500"/>
                                        <p:tgtEl>
                                          <p:spTgt spid="5">
                                            <p:txEl>
                                              <p:pRg st="1" end="1"/>
                                            </p:txEl>
                                          </p:spTgt>
                                        </p:tgtEl>
                                        <p:attrNameLst>
                                          <p:attrName>ppt_y</p:attrName>
                                        </p:attrNameLst>
                                      </p:cBhvr>
                                      <p:tavLst>
                                        <p:tav tm="0">
                                          <p:val>
                                            <p:strVal val="ppt_y"/>
                                          </p:val>
                                        </p:tav>
                                        <p:tav tm="100000">
                                          <p:val>
                                            <p:strVal val="1+ppt_h/2"/>
                                          </p:val>
                                        </p:tav>
                                      </p:tavLst>
                                    </p:anim>
                                    <p:set>
                                      <p:cBhvr>
                                        <p:cTn id="14" dur="1" fill="hold">
                                          <p:stCondLst>
                                            <p:cond delay="499"/>
                                          </p:stCondLst>
                                        </p:cTn>
                                        <p:tgtEl>
                                          <p:spTgt spid="5">
                                            <p:txEl>
                                              <p:pRg st="1" end="1"/>
                                            </p:txEl>
                                          </p:spTgt>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2" presetClass="exit" presetSubtype="4" fill="hold" grpId="0" nodeType="clickEffect">
                                  <p:stCondLst>
                                    <p:cond delay="0"/>
                                  </p:stCondLst>
                                  <p:childTnLst>
                                    <p:anim calcmode="lin" valueType="num">
                                      <p:cBhvr additive="base">
                                        <p:cTn id="18" dur="500"/>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19" dur="500"/>
                                        <p:tgtEl>
                                          <p:spTgt spid="5">
                                            <p:txEl>
                                              <p:pRg st="2" end="2"/>
                                            </p:txEl>
                                          </p:spTgt>
                                        </p:tgtEl>
                                        <p:attrNameLst>
                                          <p:attrName>ppt_y</p:attrName>
                                        </p:attrNameLst>
                                      </p:cBhvr>
                                      <p:tavLst>
                                        <p:tav tm="0">
                                          <p:val>
                                            <p:strVal val="ppt_y"/>
                                          </p:val>
                                        </p:tav>
                                        <p:tav tm="100000">
                                          <p:val>
                                            <p:strVal val="1+ppt_h/2"/>
                                          </p:val>
                                        </p:tav>
                                      </p:tavLst>
                                    </p:anim>
                                    <p:set>
                                      <p:cBhvr>
                                        <p:cTn id="20" dur="1" fill="hold">
                                          <p:stCondLst>
                                            <p:cond delay="499"/>
                                          </p:stCondLst>
                                        </p:cTn>
                                        <p:tgtEl>
                                          <p:spTgt spid="5">
                                            <p:txEl>
                                              <p:pRg st="2" end="2"/>
                                            </p:txEl>
                                          </p:spTgt>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2" presetClass="exit" presetSubtype="4" fill="hold" grpId="0" nodeType="clickEffect">
                                  <p:stCondLst>
                                    <p:cond delay="0"/>
                                  </p:stCondLst>
                                  <p:childTnLst>
                                    <p:anim calcmode="lin" valueType="num">
                                      <p:cBhvr additive="base">
                                        <p:cTn id="24" dur="500"/>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25" dur="500"/>
                                        <p:tgtEl>
                                          <p:spTgt spid="5">
                                            <p:txEl>
                                              <p:pRg st="3" end="3"/>
                                            </p:txEl>
                                          </p:spTgt>
                                        </p:tgtEl>
                                        <p:attrNameLst>
                                          <p:attrName>ppt_y</p:attrName>
                                        </p:attrNameLst>
                                      </p:cBhvr>
                                      <p:tavLst>
                                        <p:tav tm="0">
                                          <p:val>
                                            <p:strVal val="ppt_y"/>
                                          </p:val>
                                        </p:tav>
                                        <p:tav tm="100000">
                                          <p:val>
                                            <p:strVal val="1+ppt_h/2"/>
                                          </p:val>
                                        </p:tav>
                                      </p:tavLst>
                                    </p:anim>
                                    <p:set>
                                      <p:cBhvr>
                                        <p:cTn id="26" dur="1" fill="hold">
                                          <p:stCondLst>
                                            <p:cond delay="499"/>
                                          </p:stCondLst>
                                        </p:cTn>
                                        <p:tgtEl>
                                          <p:spTgt spid="5">
                                            <p:txEl>
                                              <p:pRg st="3" end="3"/>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4"/>
            <a:ext cx="9144000" cy="3388221"/>
          </a:xfrm>
        </p:spPr>
        <p:txBody>
          <a:bodyPr>
            <a:normAutofit/>
          </a:bodyPr>
          <a:lstStyle/>
          <a:p>
            <a:r>
              <a:rPr lang="en-US" sz="4800" dirty="0"/>
              <a:t>Git/GitHub Demo</a:t>
            </a:r>
            <a:br>
              <a:rPr lang="en-US" sz="4800" dirty="0"/>
            </a:br>
            <a:r>
              <a:rPr lang="en-US" sz="4800" dirty="0"/>
              <a:t>…Thank you, Alex!</a:t>
            </a:r>
          </a:p>
        </p:txBody>
      </p:sp>
    </p:spTree>
    <p:extLst>
      <p:ext uri="{BB962C8B-B14F-4D97-AF65-F5344CB8AC3E}">
        <p14:creationId xmlns:p14="http://schemas.microsoft.com/office/powerpoint/2010/main" val="6384901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4"/>
            <a:ext cx="9144000" cy="3388221"/>
          </a:xfrm>
        </p:spPr>
        <p:txBody>
          <a:bodyPr>
            <a:normAutofit/>
          </a:bodyPr>
          <a:lstStyle/>
          <a:p>
            <a:r>
              <a:rPr lang="en-US" sz="4800" dirty="0"/>
              <a:t>Prioritize List</a:t>
            </a:r>
            <a:br>
              <a:rPr lang="en-US" sz="4800" dirty="0"/>
            </a:br>
            <a:r>
              <a:rPr lang="en-US" sz="4800" dirty="0"/>
              <a:t>and Consider Dependencies</a:t>
            </a:r>
          </a:p>
        </p:txBody>
      </p:sp>
    </p:spTree>
    <p:extLst>
      <p:ext uri="{BB962C8B-B14F-4D97-AF65-F5344CB8AC3E}">
        <p14:creationId xmlns:p14="http://schemas.microsoft.com/office/powerpoint/2010/main" val="10696864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38451" y="1122364"/>
            <a:ext cx="9915098" cy="3388221"/>
          </a:xfrm>
        </p:spPr>
        <p:txBody>
          <a:bodyPr>
            <a:normAutofit/>
          </a:bodyPr>
          <a:lstStyle/>
          <a:p>
            <a:r>
              <a:rPr lang="en-US" sz="4800" dirty="0"/>
              <a:t>Demo of Sharing Repositories in GitHub</a:t>
            </a:r>
            <a:br>
              <a:rPr lang="en-US" sz="4800" dirty="0"/>
            </a:br>
            <a:r>
              <a:rPr lang="en-US" sz="4800" dirty="0"/>
              <a:t>…Thank you, John!</a:t>
            </a:r>
          </a:p>
        </p:txBody>
      </p:sp>
    </p:spTree>
    <p:extLst>
      <p:ext uri="{BB962C8B-B14F-4D97-AF65-F5344CB8AC3E}">
        <p14:creationId xmlns:p14="http://schemas.microsoft.com/office/powerpoint/2010/main" val="11592842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DD45C4B-998D-4D36-AE39-52AB024AB508}"/>
              </a:ext>
            </a:extLst>
          </p:cNvPr>
          <p:cNvSpPr>
            <a:spLocks noGrp="1"/>
          </p:cNvSpPr>
          <p:nvPr>
            <p:ph idx="1"/>
          </p:nvPr>
        </p:nvSpPr>
        <p:spPr>
          <a:xfrm>
            <a:off x="838200" y="408214"/>
            <a:ext cx="10515600" cy="6356380"/>
          </a:xfrm>
        </p:spPr>
        <p:txBody>
          <a:bodyPr>
            <a:normAutofit/>
          </a:bodyPr>
          <a:lstStyle/>
          <a:p>
            <a:pPr marL="0" indent="0">
              <a:buNone/>
            </a:pPr>
            <a:r>
              <a:rPr lang="en-US" sz="2000" dirty="0"/>
              <a:t>Presentation Schedule for Tuesday, February 13:</a:t>
            </a:r>
          </a:p>
          <a:p>
            <a:pPr marL="457200" lvl="1" indent="0">
              <a:buNone/>
            </a:pPr>
            <a:endParaRPr lang="en-US" sz="1800" u="sng" dirty="0"/>
          </a:p>
          <a:p>
            <a:pPr marL="457200" lvl="1" indent="0">
              <a:buNone/>
            </a:pPr>
            <a:r>
              <a:rPr lang="en-US" sz="1800" u="sng" dirty="0"/>
              <a:t>Databases on Azure including “Azure tables vs Azure MongoDB vs Azure other DBs”</a:t>
            </a:r>
            <a:r>
              <a:rPr lang="en-US" sz="1800" dirty="0"/>
              <a:t> </a:t>
            </a:r>
          </a:p>
          <a:p>
            <a:pPr marL="457200" lvl="1" indent="0">
              <a:buNone/>
            </a:pPr>
            <a:r>
              <a:rPr lang="en-US" sz="1800" dirty="0"/>
              <a:t>– by the Ocelots presented by Jake &amp; Thad</a:t>
            </a:r>
          </a:p>
          <a:p>
            <a:pPr marL="457200" lvl="1" indent="0">
              <a:buNone/>
            </a:pPr>
            <a:endParaRPr lang="en-US" sz="1800" u="sng" dirty="0"/>
          </a:p>
          <a:p>
            <a:pPr marL="457200" lvl="1" indent="0">
              <a:buNone/>
            </a:pPr>
            <a:r>
              <a:rPr lang="en-US" sz="1800" u="sng" dirty="0"/>
              <a:t>JavaScript and NodeJS  with a focus on Azure and including the best Internet based tutorials and/or books</a:t>
            </a:r>
            <a:r>
              <a:rPr lang="en-US" sz="1800" dirty="0"/>
              <a:t> </a:t>
            </a:r>
          </a:p>
          <a:p>
            <a:pPr marL="457200" lvl="1" indent="0">
              <a:buNone/>
            </a:pPr>
            <a:r>
              <a:rPr lang="en-US" sz="1800" dirty="0"/>
              <a:t>– by the Great White Buffalos presented by </a:t>
            </a:r>
            <a:r>
              <a:rPr lang="en-US" sz="1800" dirty="0" err="1"/>
              <a:t>Cris</a:t>
            </a:r>
            <a:r>
              <a:rPr lang="en-US" sz="1800" dirty="0"/>
              <a:t> &amp; Nick</a:t>
            </a:r>
          </a:p>
          <a:p>
            <a:pPr marL="457200" lvl="1" indent="0">
              <a:buNone/>
            </a:pPr>
            <a:endParaRPr lang="en-US" sz="1800" u="sng" dirty="0"/>
          </a:p>
          <a:p>
            <a:pPr marL="457200" lvl="1" indent="0">
              <a:buNone/>
            </a:pPr>
            <a:r>
              <a:rPr lang="en-US" sz="1800" u="sng" dirty="0"/>
              <a:t>Cloud/Azure based Authentication/Authorization services and how they could be integrated into a NodeJS based application</a:t>
            </a:r>
            <a:r>
              <a:rPr lang="en-US" sz="1800" dirty="0"/>
              <a:t> </a:t>
            </a:r>
          </a:p>
          <a:p>
            <a:pPr marL="457200" lvl="1" indent="0">
              <a:buNone/>
            </a:pPr>
            <a:r>
              <a:rPr lang="en-US" sz="1800" dirty="0"/>
              <a:t>– by the Lewis </a:t>
            </a:r>
            <a:r>
              <a:rPr lang="en-US" sz="1800" dirty="0" err="1"/>
              <a:t>Honeybadgers</a:t>
            </a:r>
            <a:r>
              <a:rPr lang="en-US" sz="1800" dirty="0"/>
              <a:t> presented by Kevin and Louie</a:t>
            </a:r>
          </a:p>
          <a:p>
            <a:pPr marL="457200" lvl="1" indent="0">
              <a:buNone/>
            </a:pPr>
            <a:endParaRPr lang="en-US" sz="1800" u="sng" dirty="0"/>
          </a:p>
          <a:p>
            <a:pPr marL="457200" lvl="1" indent="0">
              <a:buNone/>
            </a:pPr>
            <a:r>
              <a:rPr lang="en-US" sz="1800" u="sng" dirty="0"/>
              <a:t>Databases on Azure including “Azure tables vs Azure MongoDB vs Azure other DBs”</a:t>
            </a:r>
            <a:r>
              <a:rPr lang="en-US" sz="1800" dirty="0"/>
              <a:t> </a:t>
            </a:r>
          </a:p>
          <a:p>
            <a:pPr marL="457200" lvl="1" indent="0">
              <a:buNone/>
            </a:pPr>
            <a:r>
              <a:rPr lang="en-US" sz="1800" dirty="0"/>
              <a:t>– by the Back Row Bandicoots presented by Tyler and Joe</a:t>
            </a:r>
          </a:p>
          <a:p>
            <a:pPr marL="457200" lvl="1" indent="0">
              <a:buNone/>
            </a:pPr>
            <a:endParaRPr lang="en-US" sz="1800" u="sng" dirty="0"/>
          </a:p>
          <a:p>
            <a:pPr marL="457200" lvl="1" indent="0">
              <a:buNone/>
            </a:pPr>
            <a:r>
              <a:rPr lang="en-US" sz="1800" u="sng" dirty="0"/>
              <a:t>JavaScript and NodeJS  with a focus on Azure and including the best Internet based tutorials and/or books</a:t>
            </a:r>
            <a:r>
              <a:rPr lang="en-US" sz="1800" dirty="0"/>
              <a:t> </a:t>
            </a:r>
          </a:p>
          <a:p>
            <a:pPr marL="457200" lvl="1" indent="0">
              <a:buNone/>
            </a:pPr>
            <a:r>
              <a:rPr lang="en-US" sz="1800" dirty="0"/>
              <a:t>– by the Flamingos presented by Lenny</a:t>
            </a:r>
          </a:p>
          <a:p>
            <a:pPr marL="457200" lvl="1" indent="0">
              <a:buNone/>
            </a:pPr>
            <a:endParaRPr lang="en-US" sz="1800" u="sng" dirty="0"/>
          </a:p>
          <a:p>
            <a:pPr marL="457200" lvl="1" indent="0">
              <a:buNone/>
            </a:pPr>
            <a:endParaRPr lang="en-US" sz="1800" u="sng" dirty="0"/>
          </a:p>
          <a:p>
            <a:pPr marL="457200" lvl="1" indent="0">
              <a:buNone/>
            </a:pPr>
            <a:r>
              <a:rPr lang="en-US" sz="1800" dirty="0"/>
              <a:t>Note that presentations may carry over to Thursday as needed.</a:t>
            </a:r>
          </a:p>
        </p:txBody>
      </p:sp>
    </p:spTree>
    <p:extLst>
      <p:ext uri="{BB962C8B-B14F-4D97-AF65-F5344CB8AC3E}">
        <p14:creationId xmlns:p14="http://schemas.microsoft.com/office/powerpoint/2010/main" val="16009112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27CE47F-3EF6-48CA-9239-E8B6E5C6B41A}"/>
              </a:ext>
            </a:extLst>
          </p:cNvPr>
          <p:cNvSpPr>
            <a:spLocks noGrp="1"/>
          </p:cNvSpPr>
          <p:nvPr>
            <p:ph type="title"/>
          </p:nvPr>
        </p:nvSpPr>
        <p:spPr>
          <a:xfrm>
            <a:off x="838200" y="365125"/>
            <a:ext cx="10515600" cy="1325563"/>
          </a:xfrm>
        </p:spPr>
        <p:txBody>
          <a:bodyPr>
            <a:normAutofit/>
          </a:bodyPr>
          <a:lstStyle/>
          <a:p>
            <a:r>
              <a:rPr lang="en-US" sz="3600" dirty="0"/>
              <a:t>Sprint 2 Product Backlog… page 1 of 2</a:t>
            </a:r>
          </a:p>
        </p:txBody>
      </p:sp>
      <p:sp>
        <p:nvSpPr>
          <p:cNvPr id="5" name="Content Placeholder 2">
            <a:extLst>
              <a:ext uri="{FF2B5EF4-FFF2-40B4-BE49-F238E27FC236}">
                <a16:creationId xmlns:a16="http://schemas.microsoft.com/office/drawing/2014/main" id="{E8F0EA9A-219C-40FD-AE36-784EE1B77D56}"/>
              </a:ext>
            </a:extLst>
          </p:cNvPr>
          <p:cNvSpPr>
            <a:spLocks noGrp="1"/>
          </p:cNvSpPr>
          <p:nvPr>
            <p:ph idx="1"/>
          </p:nvPr>
        </p:nvSpPr>
        <p:spPr>
          <a:xfrm>
            <a:off x="838198" y="1364776"/>
            <a:ext cx="10515601" cy="5213445"/>
          </a:xfrm>
        </p:spPr>
        <p:txBody>
          <a:bodyPr>
            <a:normAutofit fontScale="70000" lnSpcReduction="20000"/>
          </a:bodyPr>
          <a:lstStyle/>
          <a:p>
            <a:pPr marL="457200" indent="-457200">
              <a:spcBef>
                <a:spcPts val="600"/>
              </a:spcBef>
              <a:buFont typeface="+mj-lt"/>
              <a:buAutoNum type="arabicPeriod"/>
            </a:pPr>
            <a:r>
              <a:rPr lang="en-US" sz="2600" dirty="0"/>
              <a:t>As a </a:t>
            </a:r>
            <a:r>
              <a:rPr lang="en-US" sz="2600" u="sng" dirty="0"/>
              <a:t>Class</a:t>
            </a:r>
            <a:r>
              <a:rPr lang="en-US" sz="2600" dirty="0"/>
              <a:t> document a standard “My Information” JSON format that at a minimum include one or more “records” that each include FirstName, </a:t>
            </a:r>
            <a:r>
              <a:rPr lang="en-US" sz="2600" dirty="0" err="1"/>
              <a:t>LastName</a:t>
            </a:r>
            <a:r>
              <a:rPr lang="en-US" sz="2600" dirty="0"/>
              <a:t>, </a:t>
            </a:r>
            <a:r>
              <a:rPr lang="en-US" sz="2600" dirty="0" err="1"/>
              <a:t>PreferredName</a:t>
            </a:r>
            <a:r>
              <a:rPr lang="en-US" sz="2600" dirty="0"/>
              <a:t>, </a:t>
            </a:r>
            <a:r>
              <a:rPr lang="en-US" sz="2600" dirty="0" err="1"/>
              <a:t>TeamName</a:t>
            </a:r>
            <a:r>
              <a:rPr lang="en-US" sz="2600" dirty="0"/>
              <a:t>, </a:t>
            </a:r>
            <a:r>
              <a:rPr lang="en-US" sz="2600" dirty="0" err="1"/>
              <a:t>SeatLocation</a:t>
            </a:r>
            <a:r>
              <a:rPr lang="en-US" sz="2600" dirty="0"/>
              <a:t>, and Roles in a standard file name (e.g. “my-</a:t>
            </a:r>
            <a:r>
              <a:rPr lang="en-US" sz="2600" dirty="0" err="1"/>
              <a:t>information.json</a:t>
            </a:r>
            <a:r>
              <a:rPr lang="en-US" sz="2600" dirty="0"/>
              <a:t>”)… Product Owners and the Product Architect will lead this effort  </a:t>
            </a:r>
          </a:p>
          <a:p>
            <a:pPr marL="457200" indent="-457200">
              <a:spcBef>
                <a:spcPts val="600"/>
              </a:spcBef>
              <a:buFont typeface="+mj-lt"/>
              <a:buAutoNum type="arabicPeriod"/>
            </a:pPr>
            <a:r>
              <a:rPr lang="en-US" sz="2600" dirty="0"/>
              <a:t>As a </a:t>
            </a:r>
            <a:r>
              <a:rPr lang="en-US" sz="2600" u="sng" dirty="0"/>
              <a:t>Class</a:t>
            </a:r>
            <a:r>
              <a:rPr lang="en-US" sz="2600" dirty="0"/>
              <a:t> commit each </a:t>
            </a:r>
            <a:r>
              <a:rPr lang="en-US" sz="2600" u="sng" dirty="0"/>
              <a:t>Team</a:t>
            </a:r>
            <a:r>
              <a:rPr lang="en-US" sz="2600" dirty="0"/>
              <a:t> to research, discuss, and present at least one of the following topics:</a:t>
            </a:r>
          </a:p>
          <a:p>
            <a:pPr marL="800100" lvl="1" indent="-342900">
              <a:buFont typeface="+mj-lt"/>
              <a:buAutoNum type="alphaLcParenR"/>
            </a:pPr>
            <a:r>
              <a:rPr lang="en-US" sz="2000" dirty="0"/>
              <a:t>Databases on Azure including “Azure tables vs Azure MongoDB vs Azure other DBs”**</a:t>
            </a:r>
          </a:p>
          <a:p>
            <a:pPr marL="800100" lvl="1" indent="-342900">
              <a:buFont typeface="+mj-lt"/>
              <a:buAutoNum type="alphaLcParenR"/>
            </a:pPr>
            <a:r>
              <a:rPr lang="en-US" sz="2000" dirty="0"/>
              <a:t>Cloud/Azure based Authentication/Authorization services and who they could be integrated into a NodeJS based application*</a:t>
            </a:r>
          </a:p>
          <a:p>
            <a:pPr marL="800100" lvl="1" indent="-342900">
              <a:buFont typeface="+mj-lt"/>
              <a:buAutoNum type="alphaLcParenR"/>
            </a:pPr>
            <a:r>
              <a:rPr lang="en-US" sz="2000" dirty="0"/>
              <a:t>JavaScript and NodeJS  with a focus on Azure and including the best Internet based tutorials and/or books on the topic</a:t>
            </a:r>
          </a:p>
          <a:p>
            <a:pPr marL="800100" lvl="1" indent="-342900">
              <a:buFont typeface="+mj-lt"/>
              <a:buAutoNum type="alphaLcParenR"/>
            </a:pPr>
            <a:r>
              <a:rPr lang="en-US" sz="2000" dirty="0"/>
              <a:t>SaaS Frameworks including “MEAN vs LAMP vs Ruby on Rails”</a:t>
            </a:r>
          </a:p>
          <a:p>
            <a:pPr marL="800100" lvl="1" indent="-342900">
              <a:buFont typeface="+mj-lt"/>
              <a:buAutoNum type="alphaLcParenR"/>
            </a:pPr>
            <a:r>
              <a:rPr lang="en-US" sz="2000" dirty="0"/>
              <a:t>Service Oriented Architectures including “Web Services and SOAP/WSAD vs REST vs Sockets”</a:t>
            </a:r>
          </a:p>
          <a:p>
            <a:pPr marL="457200" indent="-457200">
              <a:spcBef>
                <a:spcPts val="600"/>
              </a:spcBef>
              <a:buFont typeface="+mj-lt"/>
              <a:buAutoNum type="arabicPeriod"/>
            </a:pPr>
            <a:r>
              <a:rPr lang="en-US" sz="2600" dirty="0"/>
              <a:t>As a </a:t>
            </a:r>
            <a:r>
              <a:rPr lang="en-US" sz="2600" u="sng" dirty="0"/>
              <a:t>Team</a:t>
            </a:r>
            <a:r>
              <a:rPr lang="en-US" sz="2600" dirty="0"/>
              <a:t> select one or two team members who will lead the team’s effort to research and discuss the above topic and then delivery a (~10min) presentation on the topic to the class on Tuesday, February 13.</a:t>
            </a:r>
          </a:p>
          <a:p>
            <a:pPr marL="457200" indent="-457200">
              <a:spcBef>
                <a:spcPts val="600"/>
              </a:spcBef>
              <a:buFont typeface="+mj-lt"/>
              <a:buAutoNum type="arabicPeriod"/>
            </a:pPr>
            <a:r>
              <a:rPr lang="en-US" sz="2600" dirty="0"/>
              <a:t>Read and be prepared to discuss Chapter 6</a:t>
            </a:r>
          </a:p>
          <a:p>
            <a:pPr marL="457200" indent="-457200">
              <a:spcBef>
                <a:spcPts val="600"/>
              </a:spcBef>
              <a:buFont typeface="+mj-lt"/>
              <a:buAutoNum type="arabicPeriod"/>
            </a:pPr>
            <a:r>
              <a:rPr lang="en-US" sz="2600" dirty="0"/>
              <a:t>Complete the dynamic Azure NodeJS website tutorial… leave the site in place </a:t>
            </a:r>
            <a:r>
              <a:rPr lang="en-US" sz="2600" dirty="0">
                <a:hlinkClick r:id="rId3"/>
              </a:rPr>
              <a:t>[link]</a:t>
            </a:r>
            <a:endParaRPr lang="en-US" sz="2600" dirty="0"/>
          </a:p>
          <a:p>
            <a:pPr marL="457200" indent="-457200">
              <a:spcBef>
                <a:spcPts val="600"/>
              </a:spcBef>
              <a:buFont typeface="+mj-lt"/>
              <a:buAutoNum type="arabicPeriod"/>
            </a:pPr>
            <a:r>
              <a:rPr lang="en-US" sz="2600" dirty="0"/>
              <a:t>As a </a:t>
            </a:r>
            <a:r>
              <a:rPr lang="en-US" sz="2600" u="sng" dirty="0"/>
              <a:t>Team</a:t>
            </a:r>
            <a:r>
              <a:rPr lang="en-US" sz="2600" dirty="0"/>
              <a:t> Test each other’s Personal Static Website, verify JSON formats, and report sites tested and defects found as a MS Word or JSON file to your Product Owner and to the owner of the site(s) where the defect was found</a:t>
            </a:r>
          </a:p>
          <a:p>
            <a:pPr marL="457200" indent="-457200">
              <a:spcBef>
                <a:spcPts val="600"/>
              </a:spcBef>
              <a:buFont typeface="+mj-lt"/>
              <a:buAutoNum type="arabicPeriod"/>
            </a:pPr>
            <a:r>
              <a:rPr lang="en-US" sz="2600" dirty="0"/>
              <a:t>Find and complete an additional HTML/NodeJS tutorial on Azure… leave it in place</a:t>
            </a:r>
          </a:p>
          <a:p>
            <a:pPr marL="457200" indent="-457200">
              <a:spcBef>
                <a:spcPts val="600"/>
              </a:spcBef>
              <a:buFont typeface="+mj-lt"/>
              <a:buAutoNum type="arabicPeriod"/>
            </a:pPr>
            <a:r>
              <a:rPr lang="en-US" sz="2600" dirty="0"/>
              <a:t>Complete Sprint 2 Quiz</a:t>
            </a:r>
          </a:p>
          <a:p>
            <a:pPr marL="457200" indent="-457200">
              <a:spcBef>
                <a:spcPts val="600"/>
              </a:spcBef>
              <a:buFont typeface="+mj-lt"/>
              <a:buAutoNum type="arabicPeriod"/>
            </a:pPr>
            <a:r>
              <a:rPr lang="en-US" sz="2600" dirty="0"/>
              <a:t>Complete and document Sprint 2 Retrospective and summarization/prioritization of Team level Continuous Improvement (CI) items... be prepared to include one CI item on in your Sprint 3 backlog </a:t>
            </a:r>
          </a:p>
        </p:txBody>
      </p:sp>
    </p:spTree>
    <p:extLst>
      <p:ext uri="{BB962C8B-B14F-4D97-AF65-F5344CB8AC3E}">
        <p14:creationId xmlns:p14="http://schemas.microsoft.com/office/powerpoint/2010/main" val="12186669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3072434"/>
            <a:ext cx="9144000" cy="713132"/>
          </a:xfrm>
        </p:spPr>
        <p:txBody>
          <a:bodyPr anchor="ctr">
            <a:noAutofit/>
          </a:bodyPr>
          <a:lstStyle/>
          <a:p>
            <a:r>
              <a:rPr lang="en-US" sz="4000" dirty="0"/>
              <a:t>Friendly Conversation Topic:</a:t>
            </a:r>
            <a:br>
              <a:rPr lang="en-US" sz="4000" dirty="0"/>
            </a:br>
            <a:r>
              <a:rPr lang="en-US" sz="4000" dirty="0"/>
              <a:t>Web Services, REST, and CORs</a:t>
            </a:r>
          </a:p>
        </p:txBody>
      </p:sp>
    </p:spTree>
    <p:extLst>
      <p:ext uri="{BB962C8B-B14F-4D97-AF65-F5344CB8AC3E}">
        <p14:creationId xmlns:p14="http://schemas.microsoft.com/office/powerpoint/2010/main" val="5206868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27CE47F-3EF6-48CA-9239-E8B6E5C6B41A}"/>
              </a:ext>
            </a:extLst>
          </p:cNvPr>
          <p:cNvSpPr>
            <a:spLocks noGrp="1"/>
          </p:cNvSpPr>
          <p:nvPr>
            <p:ph type="title"/>
          </p:nvPr>
        </p:nvSpPr>
        <p:spPr>
          <a:xfrm>
            <a:off x="838200" y="365125"/>
            <a:ext cx="10515600" cy="1325563"/>
          </a:xfrm>
        </p:spPr>
        <p:txBody>
          <a:bodyPr>
            <a:normAutofit/>
          </a:bodyPr>
          <a:lstStyle/>
          <a:p>
            <a:r>
              <a:rPr lang="en-US" sz="3600" dirty="0"/>
              <a:t>Sprint 2 Product Backlog… page 2 of 2</a:t>
            </a:r>
          </a:p>
        </p:txBody>
      </p:sp>
      <p:sp>
        <p:nvSpPr>
          <p:cNvPr id="5" name="Content Placeholder 2">
            <a:extLst>
              <a:ext uri="{FF2B5EF4-FFF2-40B4-BE49-F238E27FC236}">
                <a16:creationId xmlns:a16="http://schemas.microsoft.com/office/drawing/2014/main" id="{E8F0EA9A-219C-40FD-AE36-784EE1B77D56}"/>
              </a:ext>
            </a:extLst>
          </p:cNvPr>
          <p:cNvSpPr>
            <a:spLocks noGrp="1"/>
          </p:cNvSpPr>
          <p:nvPr>
            <p:ph idx="1"/>
          </p:nvPr>
        </p:nvSpPr>
        <p:spPr>
          <a:xfrm>
            <a:off x="838198" y="1364776"/>
            <a:ext cx="10515601" cy="5338174"/>
          </a:xfrm>
        </p:spPr>
        <p:txBody>
          <a:bodyPr>
            <a:normAutofit fontScale="92500" lnSpcReduction="20000"/>
          </a:bodyPr>
          <a:lstStyle/>
          <a:p>
            <a:pPr marL="457200" indent="-457200">
              <a:spcBef>
                <a:spcPts val="600"/>
              </a:spcBef>
              <a:buFont typeface="+mj-lt"/>
              <a:buAutoNum type="arabicPeriod" startAt="10"/>
            </a:pPr>
            <a:r>
              <a:rPr lang="en-US" sz="2100" dirty="0"/>
              <a:t>Complete Sprint 3 Planning</a:t>
            </a:r>
          </a:p>
          <a:p>
            <a:pPr marL="457200" indent="-457200">
              <a:spcBef>
                <a:spcPts val="600"/>
              </a:spcBef>
              <a:buFont typeface="+mj-lt"/>
              <a:buAutoNum type="arabicPeriod" startAt="10"/>
            </a:pPr>
            <a:r>
              <a:rPr lang="en-US" sz="2000" dirty="0"/>
              <a:t>Download class materials utilizing Git client and cloning “https://github.com/</a:t>
            </a:r>
            <a:r>
              <a:rPr lang="en-US" sz="2000" dirty="0" err="1"/>
              <a:t>EricJPogue</a:t>
            </a:r>
            <a:r>
              <a:rPr lang="en-US" sz="2000" dirty="0"/>
              <a:t>/sp18-cpsc-44000-001.git”</a:t>
            </a:r>
            <a:endParaRPr lang="en-US" sz="1900" dirty="0"/>
          </a:p>
          <a:p>
            <a:pPr marL="457200" indent="-457200">
              <a:spcBef>
                <a:spcPts val="600"/>
              </a:spcBef>
              <a:buFont typeface="+mj-lt"/>
              <a:buAutoNum type="arabicPeriod" startAt="10"/>
            </a:pPr>
            <a:r>
              <a:rPr lang="en-US" sz="1900" dirty="0"/>
              <a:t>As a </a:t>
            </a:r>
            <a:r>
              <a:rPr lang="en-US" sz="1900" u="sng" dirty="0"/>
              <a:t>Team</a:t>
            </a:r>
            <a:r>
              <a:rPr lang="en-US" sz="1900" dirty="0"/>
              <a:t> define the “Team Information Service” project by writing the necessary </a:t>
            </a:r>
            <a:r>
              <a:rPr lang="en-US" sz="1900" u="sng" dirty="0"/>
              <a:t>Team</a:t>
            </a:r>
            <a:r>
              <a:rPr lang="en-US" sz="1900" dirty="0"/>
              <a:t> level User Stories for the project</a:t>
            </a:r>
          </a:p>
          <a:p>
            <a:pPr marL="457200" indent="-457200">
              <a:spcBef>
                <a:spcPts val="600"/>
              </a:spcBef>
              <a:buFont typeface="+mj-lt"/>
              <a:buAutoNum type="arabicPeriod" startAt="10"/>
            </a:pPr>
            <a:r>
              <a:rPr lang="en-US" sz="1900" dirty="0"/>
              <a:t>As a </a:t>
            </a:r>
            <a:r>
              <a:rPr lang="en-US" sz="1900" u="sng" dirty="0"/>
              <a:t>Team</a:t>
            </a:r>
            <a:r>
              <a:rPr lang="en-US" sz="1900" dirty="0"/>
              <a:t> create a shared private “Team Information Service” GitHub repository that is shared with everyone on the team and with the Instructor… name the repository “Team Information Service for [Team Name]” </a:t>
            </a:r>
          </a:p>
          <a:p>
            <a:pPr marL="457200" indent="-457200">
              <a:spcBef>
                <a:spcPts val="600"/>
              </a:spcBef>
              <a:buFont typeface="+mj-lt"/>
              <a:buAutoNum type="arabicPeriod" startAt="10"/>
            </a:pPr>
            <a:r>
              <a:rPr lang="en-US" sz="1900" dirty="0"/>
              <a:t>Review, but do no complete, Eric’s Azure Static website tutorial video </a:t>
            </a:r>
            <a:r>
              <a:rPr lang="en-US" sz="1900" dirty="0">
                <a:hlinkClick r:id="rId3"/>
              </a:rPr>
              <a:t>[link]</a:t>
            </a:r>
            <a:endParaRPr lang="en-US" sz="1900" dirty="0"/>
          </a:p>
          <a:p>
            <a:pPr marL="457200" indent="-457200">
              <a:spcBef>
                <a:spcPts val="600"/>
              </a:spcBef>
              <a:buFont typeface="+mj-lt"/>
              <a:buAutoNum type="arabicPeriod" startAt="10"/>
            </a:pPr>
            <a:r>
              <a:rPr lang="en-US" sz="1900" dirty="0"/>
              <a:t>As a </a:t>
            </a:r>
            <a:r>
              <a:rPr lang="en-US" sz="1900" u="sng" dirty="0"/>
              <a:t>Team</a:t>
            </a:r>
            <a:r>
              <a:rPr lang="en-US" sz="1900" dirty="0"/>
              <a:t> create a “Team Information Service” Production site on Azure</a:t>
            </a:r>
          </a:p>
          <a:p>
            <a:pPr marL="457200" indent="-457200">
              <a:spcBef>
                <a:spcPts val="600"/>
              </a:spcBef>
              <a:buFont typeface="+mj-lt"/>
              <a:buAutoNum type="arabicPeriod" startAt="10"/>
            </a:pPr>
            <a:r>
              <a:rPr lang="en-US" sz="1900" dirty="0"/>
              <a:t>As a </a:t>
            </a:r>
            <a:r>
              <a:rPr lang="en-US" sz="1900" u="sng" dirty="0"/>
              <a:t>Team</a:t>
            </a:r>
            <a:r>
              <a:rPr lang="en-US" sz="1900" dirty="0"/>
              <a:t> develop, test, and deploy “Team Information Service” Release 1 to Test</a:t>
            </a:r>
          </a:p>
          <a:p>
            <a:pPr marL="457200" indent="-457200">
              <a:spcBef>
                <a:spcPts val="600"/>
              </a:spcBef>
              <a:buFont typeface="+mj-lt"/>
              <a:buAutoNum type="arabicPeriod" startAt="10"/>
            </a:pPr>
            <a:r>
              <a:rPr lang="en-US" sz="1900" dirty="0"/>
              <a:t>As a </a:t>
            </a:r>
            <a:r>
              <a:rPr lang="en-US" sz="1900" u="sng" dirty="0"/>
              <a:t>Team</a:t>
            </a:r>
            <a:r>
              <a:rPr lang="en-US" sz="1900" dirty="0"/>
              <a:t> develop, test, and deploy “Team Information Service” Release 2 to Test and Production</a:t>
            </a:r>
          </a:p>
          <a:p>
            <a:pPr marL="0" indent="0">
              <a:spcBef>
                <a:spcPts val="600"/>
              </a:spcBef>
              <a:buNone/>
            </a:pPr>
            <a:endParaRPr lang="en-US" sz="1900" dirty="0"/>
          </a:p>
          <a:p>
            <a:pPr marL="0" indent="0">
              <a:spcBef>
                <a:spcPts val="600"/>
              </a:spcBef>
              <a:buNone/>
            </a:pPr>
            <a:endParaRPr lang="en-US" sz="1900" dirty="0"/>
          </a:p>
          <a:p>
            <a:pPr marL="0" indent="0">
              <a:spcBef>
                <a:spcPts val="600"/>
              </a:spcBef>
              <a:buNone/>
            </a:pPr>
            <a:r>
              <a:rPr lang="en-US" sz="1900" dirty="0"/>
              <a:t>Our “Team Information Service” product should include:</a:t>
            </a:r>
          </a:p>
          <a:p>
            <a:pPr>
              <a:spcBef>
                <a:spcPts val="600"/>
              </a:spcBef>
            </a:pPr>
            <a:r>
              <a:rPr lang="en-US" sz="1900" dirty="0"/>
              <a:t>Reading each team member’s “My Information” JSON files from each of their Person Static Websites</a:t>
            </a:r>
          </a:p>
          <a:p>
            <a:pPr>
              <a:spcBef>
                <a:spcPts val="600"/>
              </a:spcBef>
            </a:pPr>
            <a:r>
              <a:rPr lang="en-US" sz="1900" dirty="0"/>
              <a:t>Validating the JSON formats</a:t>
            </a:r>
          </a:p>
          <a:p>
            <a:pPr>
              <a:spcBef>
                <a:spcPts val="600"/>
              </a:spcBef>
            </a:pPr>
            <a:r>
              <a:rPr lang="en-US" sz="1900" dirty="0"/>
              <a:t>Consolidating the data into the Class standard JSON format</a:t>
            </a:r>
          </a:p>
          <a:p>
            <a:pPr>
              <a:spcBef>
                <a:spcPts val="600"/>
              </a:spcBef>
            </a:pPr>
            <a:r>
              <a:rPr lang="en-US" sz="1900" dirty="0"/>
              <a:t>Publishing the consolidated data to a simple HTML/JavaScript web page</a:t>
            </a:r>
          </a:p>
          <a:p>
            <a:pPr>
              <a:spcBef>
                <a:spcPts val="600"/>
              </a:spcBef>
            </a:pPr>
            <a:r>
              <a:rPr lang="en-US" sz="1900" dirty="0"/>
              <a:t>Publishing the consolidated data to a Web Service</a:t>
            </a:r>
          </a:p>
        </p:txBody>
      </p:sp>
      <p:cxnSp>
        <p:nvCxnSpPr>
          <p:cNvPr id="6" name="Straight Connector 5">
            <a:extLst>
              <a:ext uri="{FF2B5EF4-FFF2-40B4-BE49-F238E27FC236}">
                <a16:creationId xmlns:a16="http://schemas.microsoft.com/office/drawing/2014/main" id="{587C03C7-C47E-4B36-8059-5AED29807449}"/>
              </a:ext>
            </a:extLst>
          </p:cNvPr>
          <p:cNvCxnSpPr/>
          <p:nvPr/>
        </p:nvCxnSpPr>
        <p:spPr>
          <a:xfrm>
            <a:off x="627797" y="2101833"/>
            <a:ext cx="10726002" cy="0"/>
          </a:xfrm>
          <a:prstGeom prst="line">
            <a:avLst/>
          </a:prstGeom>
          <a:ln w="254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91016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4A1211-FC36-4363-9004-3F2A6A658878}"/>
              </a:ext>
            </a:extLst>
          </p:cNvPr>
          <p:cNvSpPr>
            <a:spLocks noGrp="1"/>
          </p:cNvSpPr>
          <p:nvPr>
            <p:ph type="title"/>
          </p:nvPr>
        </p:nvSpPr>
        <p:spPr/>
        <p:txBody>
          <a:bodyPr/>
          <a:lstStyle/>
          <a:p>
            <a:r>
              <a:rPr lang="fr-FR" dirty="0"/>
              <a:t>Assignment / Quiz Questions and </a:t>
            </a:r>
            <a:r>
              <a:rPr lang="fr-FR" dirty="0" err="1"/>
              <a:t>Comments</a:t>
            </a:r>
            <a:endParaRPr lang="fr-FR" dirty="0"/>
          </a:p>
        </p:txBody>
      </p:sp>
      <p:pic>
        <p:nvPicPr>
          <p:cNvPr id="7" name="Picture 6">
            <a:extLst>
              <a:ext uri="{FF2B5EF4-FFF2-40B4-BE49-F238E27FC236}">
                <a16:creationId xmlns:a16="http://schemas.microsoft.com/office/drawing/2014/main" id="{AC72C9FD-9F53-43B4-891A-22DBDACAC822}"/>
              </a:ext>
            </a:extLst>
          </p:cNvPr>
          <p:cNvPicPr>
            <a:picLocks noChangeAspect="1"/>
          </p:cNvPicPr>
          <p:nvPr/>
        </p:nvPicPr>
        <p:blipFill>
          <a:blip r:embed="rId3"/>
          <a:stretch>
            <a:fillRect/>
          </a:stretch>
        </p:blipFill>
        <p:spPr>
          <a:xfrm>
            <a:off x="1552575" y="2051276"/>
            <a:ext cx="4543425" cy="676275"/>
          </a:xfrm>
          <a:prstGeom prst="rect">
            <a:avLst/>
          </a:prstGeom>
        </p:spPr>
      </p:pic>
      <p:pic>
        <p:nvPicPr>
          <p:cNvPr id="8" name="Picture 7">
            <a:extLst>
              <a:ext uri="{FF2B5EF4-FFF2-40B4-BE49-F238E27FC236}">
                <a16:creationId xmlns:a16="http://schemas.microsoft.com/office/drawing/2014/main" id="{334C086B-9BDC-40AE-8FD6-DFAD6A66BDF5}"/>
              </a:ext>
            </a:extLst>
          </p:cNvPr>
          <p:cNvPicPr>
            <a:picLocks noChangeAspect="1"/>
          </p:cNvPicPr>
          <p:nvPr/>
        </p:nvPicPr>
        <p:blipFill>
          <a:blip r:embed="rId4"/>
          <a:stretch>
            <a:fillRect/>
          </a:stretch>
        </p:blipFill>
        <p:spPr>
          <a:xfrm>
            <a:off x="5272086" y="3128962"/>
            <a:ext cx="4467225" cy="600075"/>
          </a:xfrm>
          <a:prstGeom prst="rect">
            <a:avLst/>
          </a:prstGeom>
        </p:spPr>
      </p:pic>
      <p:pic>
        <p:nvPicPr>
          <p:cNvPr id="9" name="Picture 8">
            <a:extLst>
              <a:ext uri="{FF2B5EF4-FFF2-40B4-BE49-F238E27FC236}">
                <a16:creationId xmlns:a16="http://schemas.microsoft.com/office/drawing/2014/main" id="{5231D011-4E85-479C-8E06-7BF9261AAAE1}"/>
              </a:ext>
            </a:extLst>
          </p:cNvPr>
          <p:cNvPicPr>
            <a:picLocks noChangeAspect="1"/>
          </p:cNvPicPr>
          <p:nvPr/>
        </p:nvPicPr>
        <p:blipFill>
          <a:blip r:embed="rId5"/>
          <a:stretch>
            <a:fillRect/>
          </a:stretch>
        </p:blipFill>
        <p:spPr>
          <a:xfrm>
            <a:off x="3257549" y="4710793"/>
            <a:ext cx="4029075" cy="647700"/>
          </a:xfrm>
          <a:prstGeom prst="rect">
            <a:avLst/>
          </a:prstGeom>
        </p:spPr>
      </p:pic>
    </p:spTree>
    <p:extLst>
      <p:ext uri="{BB962C8B-B14F-4D97-AF65-F5344CB8AC3E}">
        <p14:creationId xmlns:p14="http://schemas.microsoft.com/office/powerpoint/2010/main" val="1304791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27CE47F-3EF6-48CA-9239-E8B6E5C6B41A}"/>
              </a:ext>
            </a:extLst>
          </p:cNvPr>
          <p:cNvSpPr>
            <a:spLocks noGrp="1"/>
          </p:cNvSpPr>
          <p:nvPr>
            <p:ph type="title"/>
          </p:nvPr>
        </p:nvSpPr>
        <p:spPr>
          <a:xfrm>
            <a:off x="838200" y="365125"/>
            <a:ext cx="10515600" cy="1325563"/>
          </a:xfrm>
        </p:spPr>
        <p:txBody>
          <a:bodyPr>
            <a:normAutofit/>
          </a:bodyPr>
          <a:lstStyle/>
          <a:p>
            <a:r>
              <a:rPr lang="en-US" sz="3600" dirty="0"/>
              <a:t>Class JSON Format</a:t>
            </a:r>
          </a:p>
        </p:txBody>
      </p:sp>
      <p:sp>
        <p:nvSpPr>
          <p:cNvPr id="5" name="Content Placeholder 2">
            <a:extLst>
              <a:ext uri="{FF2B5EF4-FFF2-40B4-BE49-F238E27FC236}">
                <a16:creationId xmlns:a16="http://schemas.microsoft.com/office/drawing/2014/main" id="{E8F0EA9A-219C-40FD-AE36-784EE1B77D56}"/>
              </a:ext>
            </a:extLst>
          </p:cNvPr>
          <p:cNvSpPr>
            <a:spLocks noGrp="1"/>
          </p:cNvSpPr>
          <p:nvPr>
            <p:ph idx="1"/>
          </p:nvPr>
        </p:nvSpPr>
        <p:spPr>
          <a:xfrm>
            <a:off x="838198" y="1525773"/>
            <a:ext cx="10515601" cy="512293"/>
          </a:xfrm>
        </p:spPr>
        <p:txBody>
          <a:bodyPr>
            <a:normAutofit/>
          </a:bodyPr>
          <a:lstStyle/>
          <a:p>
            <a:pPr marL="0" indent="0">
              <a:spcBef>
                <a:spcPts val="4800"/>
              </a:spcBef>
              <a:buNone/>
            </a:pPr>
            <a:r>
              <a:rPr lang="en-US" sz="2000" dirty="0"/>
              <a:t>Specifications (per Ahmad and Product Owners):</a:t>
            </a:r>
          </a:p>
          <a:p>
            <a:pPr marL="0" indent="0">
              <a:buNone/>
            </a:pPr>
            <a:endParaRPr lang="en-US" sz="2000" dirty="0"/>
          </a:p>
          <a:p>
            <a:pPr marL="0" indent="0">
              <a:buNone/>
            </a:pPr>
            <a:endParaRPr lang="en-US" sz="2000" dirty="0"/>
          </a:p>
        </p:txBody>
      </p:sp>
      <p:pic>
        <p:nvPicPr>
          <p:cNvPr id="2" name="Picture 1">
            <a:extLst>
              <a:ext uri="{FF2B5EF4-FFF2-40B4-BE49-F238E27FC236}">
                <a16:creationId xmlns:a16="http://schemas.microsoft.com/office/drawing/2014/main" id="{EDD71B96-9A7D-4418-AE42-8009E2133EF6}"/>
              </a:ext>
            </a:extLst>
          </p:cNvPr>
          <p:cNvPicPr>
            <a:picLocks noChangeAspect="1"/>
          </p:cNvPicPr>
          <p:nvPr/>
        </p:nvPicPr>
        <p:blipFill>
          <a:blip r:embed="rId3"/>
          <a:stretch>
            <a:fillRect/>
          </a:stretch>
        </p:blipFill>
        <p:spPr>
          <a:xfrm>
            <a:off x="1102341" y="2105310"/>
            <a:ext cx="10096500" cy="2714625"/>
          </a:xfrm>
          <a:prstGeom prst="rect">
            <a:avLst/>
          </a:prstGeom>
        </p:spPr>
      </p:pic>
    </p:spTree>
    <p:extLst>
      <p:ext uri="{BB962C8B-B14F-4D97-AF65-F5344CB8AC3E}">
        <p14:creationId xmlns:p14="http://schemas.microsoft.com/office/powerpoint/2010/main" val="273030123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27CE47F-3EF6-48CA-9239-E8B6E5C6B41A}"/>
              </a:ext>
            </a:extLst>
          </p:cNvPr>
          <p:cNvSpPr>
            <a:spLocks noGrp="1"/>
          </p:cNvSpPr>
          <p:nvPr>
            <p:ph type="title"/>
          </p:nvPr>
        </p:nvSpPr>
        <p:spPr>
          <a:xfrm>
            <a:off x="838200" y="365125"/>
            <a:ext cx="10515600" cy="1325563"/>
          </a:xfrm>
        </p:spPr>
        <p:txBody>
          <a:bodyPr>
            <a:normAutofit/>
          </a:bodyPr>
          <a:lstStyle/>
          <a:p>
            <a:r>
              <a:rPr lang="en-US" sz="3600" dirty="0"/>
              <a:t>My “my-</a:t>
            </a:r>
            <a:r>
              <a:rPr lang="en-US" sz="3600" dirty="0" err="1"/>
              <a:t>information.json</a:t>
            </a:r>
            <a:r>
              <a:rPr lang="en-US" sz="3600" dirty="0"/>
              <a:t>” File</a:t>
            </a:r>
          </a:p>
        </p:txBody>
      </p:sp>
      <p:sp>
        <p:nvSpPr>
          <p:cNvPr id="5" name="Content Placeholder 2">
            <a:extLst>
              <a:ext uri="{FF2B5EF4-FFF2-40B4-BE49-F238E27FC236}">
                <a16:creationId xmlns:a16="http://schemas.microsoft.com/office/drawing/2014/main" id="{E8F0EA9A-219C-40FD-AE36-784EE1B77D56}"/>
              </a:ext>
            </a:extLst>
          </p:cNvPr>
          <p:cNvSpPr>
            <a:spLocks noGrp="1"/>
          </p:cNvSpPr>
          <p:nvPr>
            <p:ph idx="1"/>
          </p:nvPr>
        </p:nvSpPr>
        <p:spPr>
          <a:xfrm>
            <a:off x="838198" y="1525773"/>
            <a:ext cx="10515601" cy="394012"/>
          </a:xfrm>
        </p:spPr>
        <p:txBody>
          <a:bodyPr>
            <a:normAutofit/>
          </a:bodyPr>
          <a:lstStyle/>
          <a:p>
            <a:pPr marL="0" indent="0">
              <a:spcBef>
                <a:spcPts val="4800"/>
              </a:spcBef>
              <a:buNone/>
            </a:pPr>
            <a:r>
              <a:rPr lang="en-US" sz="2000" dirty="0"/>
              <a:t>JSON URL: “http://sp18-cpsc-44000-001.azurewebsites.net/my-</a:t>
            </a:r>
            <a:r>
              <a:rPr lang="en-US" sz="2000" dirty="0" err="1"/>
              <a:t>information.json</a:t>
            </a:r>
            <a:r>
              <a:rPr lang="en-US" sz="2000" dirty="0"/>
              <a:t>”</a:t>
            </a:r>
          </a:p>
        </p:txBody>
      </p:sp>
      <p:pic>
        <p:nvPicPr>
          <p:cNvPr id="8" name="Picture 7">
            <a:extLst>
              <a:ext uri="{FF2B5EF4-FFF2-40B4-BE49-F238E27FC236}">
                <a16:creationId xmlns:a16="http://schemas.microsoft.com/office/drawing/2014/main" id="{35563C4C-DBE4-4988-B09D-2CA9C178F718}"/>
              </a:ext>
            </a:extLst>
          </p:cNvPr>
          <p:cNvPicPr>
            <a:picLocks noChangeAspect="1"/>
          </p:cNvPicPr>
          <p:nvPr/>
        </p:nvPicPr>
        <p:blipFill>
          <a:blip r:embed="rId3"/>
          <a:stretch>
            <a:fillRect/>
          </a:stretch>
        </p:blipFill>
        <p:spPr>
          <a:xfrm>
            <a:off x="3348037" y="2314575"/>
            <a:ext cx="5495925" cy="2228850"/>
          </a:xfrm>
          <a:prstGeom prst="rect">
            <a:avLst/>
          </a:prstGeom>
        </p:spPr>
      </p:pic>
    </p:spTree>
    <p:extLst>
      <p:ext uri="{BB962C8B-B14F-4D97-AF65-F5344CB8AC3E}">
        <p14:creationId xmlns:p14="http://schemas.microsoft.com/office/powerpoint/2010/main" val="14190374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8BB990C-8C0F-413C-871C-67E7F06FB68A}"/>
              </a:ext>
            </a:extLst>
          </p:cNvPr>
          <p:cNvPicPr>
            <a:picLocks noChangeAspect="1"/>
          </p:cNvPicPr>
          <p:nvPr/>
        </p:nvPicPr>
        <p:blipFill>
          <a:blip r:embed="rId3"/>
          <a:stretch>
            <a:fillRect/>
          </a:stretch>
        </p:blipFill>
        <p:spPr>
          <a:xfrm>
            <a:off x="1971675" y="2205037"/>
            <a:ext cx="8248650" cy="2447925"/>
          </a:xfrm>
          <a:prstGeom prst="rect">
            <a:avLst/>
          </a:prstGeom>
        </p:spPr>
      </p:pic>
      <p:sp>
        <p:nvSpPr>
          <p:cNvPr id="4" name="Title 1">
            <a:extLst>
              <a:ext uri="{FF2B5EF4-FFF2-40B4-BE49-F238E27FC236}">
                <a16:creationId xmlns:a16="http://schemas.microsoft.com/office/drawing/2014/main" id="{527CE47F-3EF6-48CA-9239-E8B6E5C6B41A}"/>
              </a:ext>
            </a:extLst>
          </p:cNvPr>
          <p:cNvSpPr>
            <a:spLocks noGrp="1"/>
          </p:cNvSpPr>
          <p:nvPr>
            <p:ph type="title"/>
          </p:nvPr>
        </p:nvSpPr>
        <p:spPr>
          <a:xfrm>
            <a:off x="838200" y="365125"/>
            <a:ext cx="10515600" cy="1325563"/>
          </a:xfrm>
        </p:spPr>
        <p:txBody>
          <a:bodyPr>
            <a:normAutofit/>
          </a:bodyPr>
          <a:lstStyle/>
          <a:p>
            <a:r>
              <a:rPr lang="en-US" sz="3600" dirty="0"/>
              <a:t>My “</a:t>
            </a:r>
            <a:r>
              <a:rPr lang="en-US" sz="3600" dirty="0" err="1"/>
              <a:t>web.config</a:t>
            </a:r>
            <a:r>
              <a:rPr lang="en-US" sz="3600" dirty="0"/>
              <a:t>” File</a:t>
            </a:r>
          </a:p>
        </p:txBody>
      </p:sp>
    </p:spTree>
    <p:extLst>
      <p:ext uri="{BB962C8B-B14F-4D97-AF65-F5344CB8AC3E}">
        <p14:creationId xmlns:p14="http://schemas.microsoft.com/office/powerpoint/2010/main" val="367362180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mms.businesswire.com/media/20130805005402/en/377993/5/SAFeBigPicChart.jpg?download=1">
            <a:extLst>
              <a:ext uri="{FF2B5EF4-FFF2-40B4-BE49-F238E27FC236}">
                <a16:creationId xmlns:a16="http://schemas.microsoft.com/office/drawing/2014/main" id="{C6378BA9-E201-48D6-9617-C429158A8F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57350" y="0"/>
            <a:ext cx="887571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388023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Object-Oriented Programming within Various Development Methodologies</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22334" y="1690688"/>
            <a:ext cx="8147331" cy="4888399"/>
          </a:xfrm>
          <a:prstGeom prst="rect">
            <a:avLst/>
          </a:prstGeom>
        </p:spPr>
      </p:pic>
      <p:sp>
        <p:nvSpPr>
          <p:cNvPr id="11" name="Arrow: Down 10"/>
          <p:cNvSpPr/>
          <p:nvPr/>
        </p:nvSpPr>
        <p:spPr>
          <a:xfrm>
            <a:off x="4653422" y="1997053"/>
            <a:ext cx="565426" cy="309217"/>
          </a:xfrm>
          <a:prstGeom prst="down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Arrow: Down 11"/>
          <p:cNvSpPr/>
          <p:nvPr/>
        </p:nvSpPr>
        <p:spPr>
          <a:xfrm>
            <a:off x="5508411" y="1997052"/>
            <a:ext cx="565426" cy="309217"/>
          </a:xfrm>
          <a:prstGeom prst="downArrow">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Arrow: Down 12"/>
          <p:cNvSpPr/>
          <p:nvPr/>
        </p:nvSpPr>
        <p:spPr>
          <a:xfrm>
            <a:off x="6363400" y="1997051"/>
            <a:ext cx="565426" cy="309217"/>
          </a:xfrm>
          <a:prstGeom prst="downArrow">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Arrow: Down 13"/>
          <p:cNvSpPr/>
          <p:nvPr/>
        </p:nvSpPr>
        <p:spPr>
          <a:xfrm rot="13859032">
            <a:off x="4277720" y="4545474"/>
            <a:ext cx="565426" cy="309217"/>
          </a:xfrm>
          <a:prstGeom prst="down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Arrow: Down 14"/>
          <p:cNvSpPr/>
          <p:nvPr/>
        </p:nvSpPr>
        <p:spPr>
          <a:xfrm rot="13859032">
            <a:off x="6080687" y="4545476"/>
            <a:ext cx="565426" cy="309217"/>
          </a:xfrm>
          <a:prstGeom prst="down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Arrow: Down 15"/>
          <p:cNvSpPr/>
          <p:nvPr/>
        </p:nvSpPr>
        <p:spPr>
          <a:xfrm rot="13859032">
            <a:off x="7861032" y="4545473"/>
            <a:ext cx="565426" cy="309217"/>
          </a:xfrm>
          <a:prstGeom prst="down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762862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Effect transition="in" filter="fade">
                                      <p:cBhvr>
                                        <p:cTn id="9" dur="500"/>
                                        <p:tgtEl>
                                          <p:spTgt spid="11"/>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12"/>
                                        </p:tgtEl>
                                        <p:attrNameLst>
                                          <p:attrName>style.visibility</p:attrName>
                                        </p:attrNameLst>
                                      </p:cBhvr>
                                      <p:to>
                                        <p:strVal val="visible"/>
                                      </p:to>
                                    </p:set>
                                    <p:anim calcmode="lin" valueType="num">
                                      <p:cBhvr>
                                        <p:cTn id="14" dur="500" fill="hold"/>
                                        <p:tgtEl>
                                          <p:spTgt spid="12"/>
                                        </p:tgtEl>
                                        <p:attrNameLst>
                                          <p:attrName>ppt_w</p:attrName>
                                        </p:attrNameLst>
                                      </p:cBhvr>
                                      <p:tavLst>
                                        <p:tav tm="0">
                                          <p:val>
                                            <p:fltVal val="0"/>
                                          </p:val>
                                        </p:tav>
                                        <p:tav tm="100000">
                                          <p:val>
                                            <p:strVal val="#ppt_w"/>
                                          </p:val>
                                        </p:tav>
                                      </p:tavLst>
                                    </p:anim>
                                    <p:anim calcmode="lin" valueType="num">
                                      <p:cBhvr>
                                        <p:cTn id="15" dur="500" fill="hold"/>
                                        <p:tgtEl>
                                          <p:spTgt spid="12"/>
                                        </p:tgtEl>
                                        <p:attrNameLst>
                                          <p:attrName>ppt_h</p:attrName>
                                        </p:attrNameLst>
                                      </p:cBhvr>
                                      <p:tavLst>
                                        <p:tav tm="0">
                                          <p:val>
                                            <p:fltVal val="0"/>
                                          </p:val>
                                        </p:tav>
                                        <p:tav tm="100000">
                                          <p:val>
                                            <p:strVal val="#ppt_h"/>
                                          </p:val>
                                        </p:tav>
                                      </p:tavLst>
                                    </p:anim>
                                    <p:animEffect transition="in" filter="fade">
                                      <p:cBhvr>
                                        <p:cTn id="16" dur="500"/>
                                        <p:tgtEl>
                                          <p:spTgt spid="12"/>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anim calcmode="lin" valueType="num">
                                      <p:cBhvr>
                                        <p:cTn id="21" dur="500" fill="hold"/>
                                        <p:tgtEl>
                                          <p:spTgt spid="13"/>
                                        </p:tgtEl>
                                        <p:attrNameLst>
                                          <p:attrName>ppt_w</p:attrName>
                                        </p:attrNameLst>
                                      </p:cBhvr>
                                      <p:tavLst>
                                        <p:tav tm="0">
                                          <p:val>
                                            <p:fltVal val="0"/>
                                          </p:val>
                                        </p:tav>
                                        <p:tav tm="100000">
                                          <p:val>
                                            <p:strVal val="#ppt_w"/>
                                          </p:val>
                                        </p:tav>
                                      </p:tavLst>
                                    </p:anim>
                                    <p:anim calcmode="lin" valueType="num">
                                      <p:cBhvr>
                                        <p:cTn id="22" dur="500" fill="hold"/>
                                        <p:tgtEl>
                                          <p:spTgt spid="13"/>
                                        </p:tgtEl>
                                        <p:attrNameLst>
                                          <p:attrName>ppt_h</p:attrName>
                                        </p:attrNameLst>
                                      </p:cBhvr>
                                      <p:tavLst>
                                        <p:tav tm="0">
                                          <p:val>
                                            <p:fltVal val="0"/>
                                          </p:val>
                                        </p:tav>
                                        <p:tav tm="100000">
                                          <p:val>
                                            <p:strVal val="#ppt_h"/>
                                          </p:val>
                                        </p:tav>
                                      </p:tavLst>
                                    </p:anim>
                                    <p:animEffect transition="in" filter="fade">
                                      <p:cBhvr>
                                        <p:cTn id="23" dur="500"/>
                                        <p:tgtEl>
                                          <p:spTgt spid="13"/>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grpId="0" nodeType="clickEffect">
                                  <p:stCondLst>
                                    <p:cond delay="0"/>
                                  </p:stCondLst>
                                  <p:childTnLst>
                                    <p:set>
                                      <p:cBhvr>
                                        <p:cTn id="27" dur="1" fill="hold">
                                          <p:stCondLst>
                                            <p:cond delay="0"/>
                                          </p:stCondLst>
                                        </p:cTn>
                                        <p:tgtEl>
                                          <p:spTgt spid="14"/>
                                        </p:tgtEl>
                                        <p:attrNameLst>
                                          <p:attrName>style.visibility</p:attrName>
                                        </p:attrNameLst>
                                      </p:cBhvr>
                                      <p:to>
                                        <p:strVal val="visible"/>
                                      </p:to>
                                    </p:set>
                                    <p:anim calcmode="lin" valueType="num">
                                      <p:cBhvr>
                                        <p:cTn id="28" dur="500" fill="hold"/>
                                        <p:tgtEl>
                                          <p:spTgt spid="14"/>
                                        </p:tgtEl>
                                        <p:attrNameLst>
                                          <p:attrName>ppt_w</p:attrName>
                                        </p:attrNameLst>
                                      </p:cBhvr>
                                      <p:tavLst>
                                        <p:tav tm="0">
                                          <p:val>
                                            <p:fltVal val="0"/>
                                          </p:val>
                                        </p:tav>
                                        <p:tav tm="100000">
                                          <p:val>
                                            <p:strVal val="#ppt_w"/>
                                          </p:val>
                                        </p:tav>
                                      </p:tavLst>
                                    </p:anim>
                                    <p:anim calcmode="lin" valueType="num">
                                      <p:cBhvr>
                                        <p:cTn id="29" dur="500" fill="hold"/>
                                        <p:tgtEl>
                                          <p:spTgt spid="14"/>
                                        </p:tgtEl>
                                        <p:attrNameLst>
                                          <p:attrName>ppt_h</p:attrName>
                                        </p:attrNameLst>
                                      </p:cBhvr>
                                      <p:tavLst>
                                        <p:tav tm="0">
                                          <p:val>
                                            <p:fltVal val="0"/>
                                          </p:val>
                                        </p:tav>
                                        <p:tav tm="100000">
                                          <p:val>
                                            <p:strVal val="#ppt_h"/>
                                          </p:val>
                                        </p:tav>
                                      </p:tavLst>
                                    </p:anim>
                                    <p:animEffect transition="in" filter="fade">
                                      <p:cBhvr>
                                        <p:cTn id="30" dur="500"/>
                                        <p:tgtEl>
                                          <p:spTgt spid="14"/>
                                        </p:tgtEl>
                                      </p:cBhvr>
                                    </p:animEffect>
                                  </p:childTnLst>
                                </p:cTn>
                              </p:par>
                              <p:par>
                                <p:cTn id="31" presetID="53" presetClass="entr" presetSubtype="16"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anim calcmode="lin" valueType="num">
                                      <p:cBhvr>
                                        <p:cTn id="33" dur="500" fill="hold"/>
                                        <p:tgtEl>
                                          <p:spTgt spid="15"/>
                                        </p:tgtEl>
                                        <p:attrNameLst>
                                          <p:attrName>ppt_w</p:attrName>
                                        </p:attrNameLst>
                                      </p:cBhvr>
                                      <p:tavLst>
                                        <p:tav tm="0">
                                          <p:val>
                                            <p:fltVal val="0"/>
                                          </p:val>
                                        </p:tav>
                                        <p:tav tm="100000">
                                          <p:val>
                                            <p:strVal val="#ppt_w"/>
                                          </p:val>
                                        </p:tav>
                                      </p:tavLst>
                                    </p:anim>
                                    <p:anim calcmode="lin" valueType="num">
                                      <p:cBhvr>
                                        <p:cTn id="34" dur="500" fill="hold"/>
                                        <p:tgtEl>
                                          <p:spTgt spid="15"/>
                                        </p:tgtEl>
                                        <p:attrNameLst>
                                          <p:attrName>ppt_h</p:attrName>
                                        </p:attrNameLst>
                                      </p:cBhvr>
                                      <p:tavLst>
                                        <p:tav tm="0">
                                          <p:val>
                                            <p:fltVal val="0"/>
                                          </p:val>
                                        </p:tav>
                                        <p:tav tm="100000">
                                          <p:val>
                                            <p:strVal val="#ppt_h"/>
                                          </p:val>
                                        </p:tav>
                                      </p:tavLst>
                                    </p:anim>
                                    <p:animEffect transition="in" filter="fade">
                                      <p:cBhvr>
                                        <p:cTn id="35" dur="500"/>
                                        <p:tgtEl>
                                          <p:spTgt spid="15"/>
                                        </p:tgtEl>
                                      </p:cBhvr>
                                    </p:animEffect>
                                  </p:childTnLst>
                                </p:cTn>
                              </p:par>
                              <p:par>
                                <p:cTn id="36" presetID="53" presetClass="entr" presetSubtype="16" fill="hold" grpId="0" nodeType="withEffect">
                                  <p:stCondLst>
                                    <p:cond delay="0"/>
                                  </p:stCondLst>
                                  <p:childTnLst>
                                    <p:set>
                                      <p:cBhvr>
                                        <p:cTn id="37" dur="1" fill="hold">
                                          <p:stCondLst>
                                            <p:cond delay="0"/>
                                          </p:stCondLst>
                                        </p:cTn>
                                        <p:tgtEl>
                                          <p:spTgt spid="16"/>
                                        </p:tgtEl>
                                        <p:attrNameLst>
                                          <p:attrName>style.visibility</p:attrName>
                                        </p:attrNameLst>
                                      </p:cBhvr>
                                      <p:to>
                                        <p:strVal val="visible"/>
                                      </p:to>
                                    </p:set>
                                    <p:anim calcmode="lin" valueType="num">
                                      <p:cBhvr>
                                        <p:cTn id="38" dur="500" fill="hold"/>
                                        <p:tgtEl>
                                          <p:spTgt spid="16"/>
                                        </p:tgtEl>
                                        <p:attrNameLst>
                                          <p:attrName>ppt_w</p:attrName>
                                        </p:attrNameLst>
                                      </p:cBhvr>
                                      <p:tavLst>
                                        <p:tav tm="0">
                                          <p:val>
                                            <p:fltVal val="0"/>
                                          </p:val>
                                        </p:tav>
                                        <p:tav tm="100000">
                                          <p:val>
                                            <p:strVal val="#ppt_w"/>
                                          </p:val>
                                        </p:tav>
                                      </p:tavLst>
                                    </p:anim>
                                    <p:anim calcmode="lin" valueType="num">
                                      <p:cBhvr>
                                        <p:cTn id="39" dur="500" fill="hold"/>
                                        <p:tgtEl>
                                          <p:spTgt spid="16"/>
                                        </p:tgtEl>
                                        <p:attrNameLst>
                                          <p:attrName>ppt_h</p:attrName>
                                        </p:attrNameLst>
                                      </p:cBhvr>
                                      <p:tavLst>
                                        <p:tav tm="0">
                                          <p:val>
                                            <p:fltVal val="0"/>
                                          </p:val>
                                        </p:tav>
                                        <p:tav tm="100000">
                                          <p:val>
                                            <p:strVal val="#ppt_h"/>
                                          </p:val>
                                        </p:tav>
                                      </p:tavLst>
                                    </p:anim>
                                    <p:animEffect transition="in" filter="fade">
                                      <p:cBhvr>
                                        <p:cTn id="4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5" grpId="0" animBg="1"/>
      <p:bldP spid="16"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25798"/>
            <a:ext cx="10515600" cy="692398"/>
          </a:xfrm>
        </p:spPr>
        <p:txBody>
          <a:bodyPr anchor="ctr">
            <a:normAutofit/>
          </a:bodyPr>
          <a:lstStyle/>
          <a:p>
            <a:r>
              <a:rPr lang="en-US" sz="3200" dirty="0">
                <a:hlinkClick r:id="rId3"/>
              </a:rPr>
              <a:t>Waterfall</a:t>
            </a:r>
            <a:r>
              <a:rPr lang="en-US" sz="3200" dirty="0"/>
              <a:t> vs </a:t>
            </a:r>
            <a:r>
              <a:rPr lang="en-US" sz="3200" dirty="0">
                <a:hlinkClick r:id="rId4"/>
              </a:rPr>
              <a:t>Iterative</a:t>
            </a:r>
            <a:r>
              <a:rPr lang="en-US" sz="3200" dirty="0"/>
              <a:t> vs </a:t>
            </a:r>
            <a:r>
              <a:rPr lang="en-US" sz="3200" dirty="0">
                <a:hlinkClick r:id="rId5"/>
              </a:rPr>
              <a:t>Agile</a:t>
            </a:r>
            <a:endParaRPr lang="en-US" sz="3200" dirty="0"/>
          </a:p>
        </p:txBody>
      </p:sp>
      <p:graphicFrame>
        <p:nvGraphicFramePr>
          <p:cNvPr id="4" name="Content Placeholder 3"/>
          <p:cNvGraphicFramePr>
            <a:graphicFrameLocks noGrp="1"/>
          </p:cNvGraphicFramePr>
          <p:nvPr>
            <p:ph idx="1"/>
          </p:nvPr>
        </p:nvGraphicFramePr>
        <p:xfrm>
          <a:off x="838200" y="1038714"/>
          <a:ext cx="10515600" cy="5700649"/>
        </p:xfrm>
        <a:graphic>
          <a:graphicData uri="http://schemas.openxmlformats.org/drawingml/2006/table">
            <a:tbl>
              <a:tblPr firstRow="1" bandRow="1">
                <a:tableStyleId>{5C22544A-7EE6-4342-B048-85BDC9FD1C3A}</a:tableStyleId>
              </a:tblPr>
              <a:tblGrid>
                <a:gridCol w="1358245">
                  <a:extLst>
                    <a:ext uri="{9D8B030D-6E8A-4147-A177-3AD203B41FA5}">
                      <a16:colId xmlns:a16="http://schemas.microsoft.com/office/drawing/2014/main" val="20000"/>
                    </a:ext>
                  </a:extLst>
                </a:gridCol>
                <a:gridCol w="3044858">
                  <a:extLst>
                    <a:ext uri="{9D8B030D-6E8A-4147-A177-3AD203B41FA5}">
                      <a16:colId xmlns:a16="http://schemas.microsoft.com/office/drawing/2014/main" val="20001"/>
                    </a:ext>
                  </a:extLst>
                </a:gridCol>
                <a:gridCol w="3063711">
                  <a:extLst>
                    <a:ext uri="{9D8B030D-6E8A-4147-A177-3AD203B41FA5}">
                      <a16:colId xmlns:a16="http://schemas.microsoft.com/office/drawing/2014/main" val="20002"/>
                    </a:ext>
                  </a:extLst>
                </a:gridCol>
                <a:gridCol w="3048786">
                  <a:extLst>
                    <a:ext uri="{9D8B030D-6E8A-4147-A177-3AD203B41FA5}">
                      <a16:colId xmlns:a16="http://schemas.microsoft.com/office/drawing/2014/main" val="20003"/>
                    </a:ext>
                  </a:extLst>
                </a:gridCol>
              </a:tblGrid>
              <a:tr h="370840">
                <a:tc>
                  <a:txBody>
                    <a:bodyPr/>
                    <a:lstStyle/>
                    <a:p>
                      <a:pPr algn="ctr"/>
                      <a:endParaRPr lang="en-US" dirty="0"/>
                    </a:p>
                  </a:txBody>
                  <a:tcPr/>
                </a:tc>
                <a:tc>
                  <a:txBody>
                    <a:bodyPr/>
                    <a:lstStyle/>
                    <a:p>
                      <a:pPr algn="ctr"/>
                      <a:r>
                        <a:rPr lang="en-US" dirty="0"/>
                        <a:t>Waterfall</a:t>
                      </a:r>
                    </a:p>
                  </a:txBody>
                  <a:tcPr/>
                </a:tc>
                <a:tc>
                  <a:txBody>
                    <a:bodyPr/>
                    <a:lstStyle/>
                    <a:p>
                      <a:pPr algn="ctr"/>
                      <a:r>
                        <a:rPr lang="en-US" dirty="0"/>
                        <a:t>Iterative</a:t>
                      </a:r>
                    </a:p>
                  </a:txBody>
                  <a:tcPr/>
                </a:tc>
                <a:tc>
                  <a:txBody>
                    <a:bodyPr/>
                    <a:lstStyle/>
                    <a:p>
                      <a:pPr algn="ctr"/>
                      <a:r>
                        <a:rPr lang="en-US" dirty="0"/>
                        <a:t>Agile</a:t>
                      </a:r>
                    </a:p>
                  </a:txBody>
                  <a:tcPr/>
                </a:tc>
                <a:extLst>
                  <a:ext uri="{0D108BD9-81ED-4DB2-BD59-A6C34878D82A}">
                    <a16:rowId xmlns:a16="http://schemas.microsoft.com/office/drawing/2014/main" val="10000"/>
                  </a:ext>
                </a:extLst>
              </a:tr>
              <a:tr h="370840">
                <a:tc>
                  <a:txBody>
                    <a:bodyPr/>
                    <a:lstStyle/>
                    <a:p>
                      <a:r>
                        <a:rPr lang="en-US" sz="1600" dirty="0">
                          <a:latin typeface="+mn-lt"/>
                        </a:rPr>
                        <a:t>References</a:t>
                      </a:r>
                    </a:p>
                  </a:txBody>
                  <a:tcPr/>
                </a:tc>
                <a:tc>
                  <a:txBody>
                    <a:bodyPr/>
                    <a:lstStyle/>
                    <a:p>
                      <a:r>
                        <a:rPr lang="en-US" sz="1600" kern="1200" dirty="0">
                          <a:solidFill>
                            <a:schemeClr val="dk1"/>
                          </a:solidFill>
                          <a:effectLst/>
                          <a:latin typeface="+mn-lt"/>
                          <a:ea typeface="+mn-ea"/>
                          <a:cs typeface="+mn-cs"/>
                        </a:rPr>
                        <a:t>United States Department of Defense: </a:t>
                      </a:r>
                      <a:r>
                        <a:rPr lang="en-US" sz="1600" u="sng" kern="1200" dirty="0">
                          <a:solidFill>
                            <a:schemeClr val="dk1"/>
                          </a:solidFill>
                          <a:effectLst/>
                          <a:latin typeface="+mn-lt"/>
                          <a:ea typeface="+mn-ea"/>
                          <a:cs typeface="+mn-cs"/>
                          <a:hlinkClick r:id="rId6"/>
                        </a:rPr>
                        <a:t>DOD-STD-2167A</a:t>
                      </a:r>
                      <a:r>
                        <a:rPr lang="en-US" sz="1600" kern="1200" dirty="0">
                          <a:solidFill>
                            <a:schemeClr val="dk1"/>
                          </a:solidFill>
                          <a:effectLst/>
                          <a:latin typeface="+mn-lt"/>
                          <a:ea typeface="+mn-ea"/>
                          <a:cs typeface="+mn-cs"/>
                        </a:rPr>
                        <a:t> (1985)</a:t>
                      </a:r>
                      <a:endParaRPr lang="en-US" sz="1600" dirty="0">
                        <a:latin typeface="+mn-lt"/>
                      </a:endParaRPr>
                    </a:p>
                  </a:txBody>
                  <a:tcPr/>
                </a:tc>
                <a:tc>
                  <a:txBody>
                    <a:bodyPr/>
                    <a:lstStyle/>
                    <a:p>
                      <a:r>
                        <a:rPr lang="en-US" sz="1600" u="sng" kern="1200" dirty="0">
                          <a:solidFill>
                            <a:schemeClr val="dk1"/>
                          </a:solidFill>
                          <a:effectLst/>
                          <a:latin typeface="+mn-lt"/>
                          <a:ea typeface="+mn-ea"/>
                          <a:cs typeface="+mn-cs"/>
                          <a:hlinkClick r:id="rId7" tooltip="Rational Unified Process"/>
                        </a:rPr>
                        <a:t>Rational Unified Process</a:t>
                      </a:r>
                      <a:r>
                        <a:rPr lang="en-US" sz="1600" kern="1200" dirty="0">
                          <a:solidFill>
                            <a:schemeClr val="dk1"/>
                          </a:solidFill>
                          <a:effectLst/>
                          <a:latin typeface="+mn-lt"/>
                          <a:ea typeface="+mn-ea"/>
                          <a:cs typeface="+mn-cs"/>
                        </a:rPr>
                        <a:t> (RUP) </a:t>
                      </a:r>
                    </a:p>
                    <a:p>
                      <a:r>
                        <a:rPr lang="en-US" sz="1600" u="sng" kern="1200" dirty="0">
                          <a:solidFill>
                            <a:schemeClr val="dk1"/>
                          </a:solidFill>
                          <a:effectLst/>
                          <a:latin typeface="+mn-lt"/>
                          <a:ea typeface="+mn-ea"/>
                          <a:cs typeface="+mn-cs"/>
                          <a:hlinkClick r:id="rId8" tooltip="Open Unified Process"/>
                        </a:rPr>
                        <a:t>Open Unified Process</a:t>
                      </a:r>
                      <a:r>
                        <a:rPr lang="en-US" sz="1600" kern="1200" dirty="0">
                          <a:solidFill>
                            <a:schemeClr val="dk1"/>
                          </a:solidFill>
                          <a:effectLst/>
                          <a:latin typeface="+mn-lt"/>
                          <a:ea typeface="+mn-ea"/>
                          <a:cs typeface="+mn-cs"/>
                        </a:rPr>
                        <a:t> </a:t>
                      </a:r>
                      <a:endParaRPr lang="en-US" sz="1600" dirty="0">
                        <a:latin typeface="+mn-lt"/>
                      </a:endParaRPr>
                    </a:p>
                  </a:txBody>
                  <a:tcPr/>
                </a:tc>
                <a:tc>
                  <a:txBody>
                    <a:bodyPr/>
                    <a:lstStyle/>
                    <a:p>
                      <a:r>
                        <a:rPr lang="en-US" sz="1600" u="sng" kern="1200" dirty="0">
                          <a:solidFill>
                            <a:schemeClr val="dk1"/>
                          </a:solidFill>
                          <a:effectLst/>
                          <a:latin typeface="+mn-lt"/>
                          <a:ea typeface="+mn-ea"/>
                          <a:cs typeface="+mn-cs"/>
                          <a:hlinkClick r:id="rId9" tooltip="Scrum (development)"/>
                        </a:rPr>
                        <a:t>Scrum</a:t>
                      </a:r>
                      <a:endParaRPr lang="en-US" sz="1600" u="sng" kern="1200" dirty="0">
                        <a:solidFill>
                          <a:schemeClr val="dk1"/>
                        </a:solidFill>
                        <a:effectLst/>
                        <a:latin typeface="+mn-lt"/>
                        <a:ea typeface="+mn-ea"/>
                        <a:cs typeface="+mn-cs"/>
                      </a:endParaRPr>
                    </a:p>
                    <a:p>
                      <a:r>
                        <a:rPr lang="en-US" sz="1600" kern="1200" dirty="0">
                          <a:solidFill>
                            <a:schemeClr val="dk1"/>
                          </a:solidFill>
                          <a:effectLst/>
                          <a:latin typeface="+mn-lt"/>
                          <a:ea typeface="+mn-ea"/>
                          <a:cs typeface="+mn-cs"/>
                          <a:hlinkClick r:id="rId10"/>
                        </a:rPr>
                        <a:t>Kanban</a:t>
                      </a:r>
                      <a:endParaRPr lang="en-US" sz="1600" kern="1200" dirty="0">
                        <a:solidFill>
                          <a:schemeClr val="dk1"/>
                        </a:solidFill>
                        <a:effectLst/>
                        <a:latin typeface="+mn-lt"/>
                        <a:ea typeface="+mn-ea"/>
                        <a:cs typeface="+mn-cs"/>
                      </a:endParaRPr>
                    </a:p>
                    <a:p>
                      <a:r>
                        <a:rPr lang="en-US" sz="1600" u="sng" kern="1200" dirty="0">
                          <a:solidFill>
                            <a:schemeClr val="dk1"/>
                          </a:solidFill>
                          <a:effectLst/>
                          <a:latin typeface="+mn-lt"/>
                          <a:ea typeface="+mn-ea"/>
                          <a:cs typeface="+mn-cs"/>
                          <a:hlinkClick r:id="rId11"/>
                        </a:rPr>
                        <a:t>Scaled Agile Framework (SAFe)</a:t>
                      </a:r>
                      <a:endParaRPr lang="en-US" sz="1600" dirty="0">
                        <a:latin typeface="+mn-lt"/>
                      </a:endParaRPr>
                    </a:p>
                  </a:txBody>
                  <a:tcPr/>
                </a:tc>
                <a:extLst>
                  <a:ext uri="{0D108BD9-81ED-4DB2-BD59-A6C34878D82A}">
                    <a16:rowId xmlns:a16="http://schemas.microsoft.com/office/drawing/2014/main" val="10001"/>
                  </a:ext>
                </a:extLst>
              </a:tr>
              <a:tr h="370840">
                <a:tc>
                  <a:txBody>
                    <a:bodyPr/>
                    <a:lstStyle/>
                    <a:p>
                      <a:pPr marL="0" marR="0">
                        <a:lnSpc>
                          <a:spcPct val="107000"/>
                        </a:lnSpc>
                        <a:spcBef>
                          <a:spcPts val="0"/>
                        </a:spcBef>
                        <a:spcAft>
                          <a:spcPts val="0"/>
                        </a:spcAft>
                      </a:pPr>
                      <a:r>
                        <a:rPr lang="en-US" sz="1600" dirty="0">
                          <a:effectLst/>
                          <a:latin typeface="+mn-lt"/>
                          <a:ea typeface="Calibri" panose="020F0502020204030204" pitchFamily="34" charset="0"/>
                          <a:cs typeface="Times New Roman" panose="02020603050405020304" pitchFamily="18" charset="0"/>
                        </a:rPr>
                        <a:t>Priorities</a:t>
                      </a:r>
                    </a:p>
                  </a:txBody>
                  <a:tcPr marL="68580" marR="68580" marT="0" marB="0"/>
                </a:tc>
                <a:tc>
                  <a:txBody>
                    <a:bodyPr/>
                    <a:lstStyle/>
                    <a:p>
                      <a:pPr marL="0" marR="0">
                        <a:lnSpc>
                          <a:spcPct val="107000"/>
                        </a:lnSpc>
                        <a:spcBef>
                          <a:spcPts val="0"/>
                        </a:spcBef>
                        <a:spcAft>
                          <a:spcPts val="0"/>
                        </a:spcAft>
                      </a:pPr>
                      <a:r>
                        <a:rPr lang="en-US" sz="1600" dirty="0">
                          <a:effectLst/>
                          <a:latin typeface="+mn-lt"/>
                          <a:ea typeface="Calibri" panose="020F0502020204030204" pitchFamily="34" charset="0"/>
                          <a:cs typeface="Times New Roman" panose="02020603050405020304" pitchFamily="18" charset="0"/>
                        </a:rPr>
                        <a:t>Planning and predictability</a:t>
                      </a:r>
                    </a:p>
                  </a:txBody>
                  <a:tcPr marL="68580" marR="68580" marT="0" marB="0"/>
                </a:tc>
                <a:tc>
                  <a:txBody>
                    <a:bodyPr/>
                    <a:lstStyle/>
                    <a:p>
                      <a:pPr marL="0" marR="0">
                        <a:lnSpc>
                          <a:spcPct val="107000"/>
                        </a:lnSpc>
                        <a:spcBef>
                          <a:spcPts val="0"/>
                        </a:spcBef>
                        <a:spcAft>
                          <a:spcPts val="0"/>
                        </a:spcAft>
                      </a:pPr>
                      <a:r>
                        <a:rPr lang="en-US" sz="1600" dirty="0">
                          <a:effectLst/>
                          <a:latin typeface="+mn-lt"/>
                          <a:ea typeface="Calibri" panose="020F0502020204030204" pitchFamily="34" charset="0"/>
                          <a:cs typeface="Times New Roman" panose="02020603050405020304" pitchFamily="18" charset="0"/>
                        </a:rPr>
                        <a:t>Architecture, modeling, and efficiency</a:t>
                      </a:r>
                      <a:r>
                        <a:rPr lang="en-US" sz="1600" baseline="0" dirty="0">
                          <a:effectLst/>
                          <a:latin typeface="+mn-lt"/>
                          <a:ea typeface="Calibri" panose="020F0502020204030204" pitchFamily="34" charset="0"/>
                          <a:cs typeface="Times New Roman" panose="02020603050405020304" pitchFamily="18" charset="0"/>
                        </a:rPr>
                        <a:t> through </a:t>
                      </a:r>
                      <a:r>
                        <a:rPr lang="en-US" sz="1600" dirty="0">
                          <a:effectLst/>
                          <a:latin typeface="+mn-lt"/>
                          <a:ea typeface="Calibri" panose="020F0502020204030204" pitchFamily="34" charset="0"/>
                          <a:cs typeface="Times New Roman" panose="02020603050405020304" pitchFamily="18" charset="0"/>
                        </a:rPr>
                        <a:t>early detection &amp; fixing of issues</a:t>
                      </a:r>
                    </a:p>
                  </a:txBody>
                  <a:tcPr marL="68580" marR="68580" marT="0" marB="0"/>
                </a:tc>
                <a:tc>
                  <a:txBody>
                    <a:bodyPr/>
                    <a:lstStyle/>
                    <a:p>
                      <a:pPr marL="0" marR="0">
                        <a:lnSpc>
                          <a:spcPct val="107000"/>
                        </a:lnSpc>
                        <a:spcBef>
                          <a:spcPts val="0"/>
                        </a:spcBef>
                        <a:spcAft>
                          <a:spcPts val="0"/>
                        </a:spcAft>
                      </a:pPr>
                      <a:r>
                        <a:rPr lang="en-US" sz="1600" dirty="0">
                          <a:effectLst/>
                          <a:latin typeface="+mn-lt"/>
                          <a:ea typeface="Calibri" panose="020F0502020204030204" pitchFamily="34" charset="0"/>
                          <a:cs typeface="Times New Roman" panose="02020603050405020304" pitchFamily="18" charset="0"/>
                        </a:rPr>
                        <a:t>Responsiveness</a:t>
                      </a:r>
                      <a:r>
                        <a:rPr lang="en-US" sz="1600" baseline="0" dirty="0">
                          <a:effectLst/>
                          <a:latin typeface="+mn-lt"/>
                          <a:ea typeface="Calibri" panose="020F0502020204030204" pitchFamily="34" charset="0"/>
                          <a:cs typeface="Times New Roman" panose="02020603050405020304" pitchFamily="18" charset="0"/>
                        </a:rPr>
                        <a:t> to feedback, e</a:t>
                      </a:r>
                      <a:r>
                        <a:rPr lang="en-US" sz="1600" dirty="0">
                          <a:effectLst/>
                          <a:latin typeface="+mn-lt"/>
                          <a:ea typeface="Calibri" panose="020F0502020204030204" pitchFamily="34" charset="0"/>
                          <a:cs typeface="Times New Roman" panose="02020603050405020304" pitchFamily="18" charset="0"/>
                        </a:rPr>
                        <a:t>fficiency through engineering practices, early detection &amp; fixing of</a:t>
                      </a:r>
                      <a:r>
                        <a:rPr lang="en-US" sz="1600" baseline="0" dirty="0">
                          <a:effectLst/>
                          <a:latin typeface="+mn-lt"/>
                          <a:ea typeface="Calibri" panose="020F0502020204030204" pitchFamily="34" charset="0"/>
                          <a:cs typeface="Times New Roman" panose="02020603050405020304" pitchFamily="18" charset="0"/>
                        </a:rPr>
                        <a:t> issues</a:t>
                      </a:r>
                      <a:endParaRPr lang="en-US" sz="1600" dirty="0">
                        <a:effectLst/>
                        <a:latin typeface="+mn-lt"/>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2"/>
                  </a:ext>
                </a:extLst>
              </a:tr>
              <a:tr h="370840">
                <a:tc>
                  <a:txBody>
                    <a:bodyPr/>
                    <a:lstStyle/>
                    <a:p>
                      <a:r>
                        <a:rPr lang="en-US" sz="1600" dirty="0"/>
                        <a:t>Principles</a:t>
                      </a:r>
                    </a:p>
                  </a:txBody>
                  <a:tcPr marL="68580" marR="68580" marT="0" marB="0"/>
                </a:tc>
                <a:tc>
                  <a:txBody>
                    <a:bodyPr/>
                    <a:lstStyle/>
                    <a:p>
                      <a:r>
                        <a:rPr lang="en-US" sz="1600" kern="1200" dirty="0">
                          <a:solidFill>
                            <a:schemeClr val="dk1"/>
                          </a:solidFill>
                          <a:effectLst/>
                          <a:latin typeface="+mn-lt"/>
                          <a:ea typeface="+mn-ea"/>
                          <a:cs typeface="+mn-cs"/>
                        </a:rPr>
                        <a:t>Execute phases sequentially: </a:t>
                      </a:r>
                    </a:p>
                    <a:p>
                      <a:pPr marL="342900" indent="-342900">
                        <a:buFont typeface="+mj-lt"/>
                        <a:buAutoNum type="arabicPeriod"/>
                      </a:pPr>
                      <a:r>
                        <a:rPr lang="en-US" sz="1600" kern="1200" dirty="0">
                          <a:solidFill>
                            <a:schemeClr val="dk1"/>
                          </a:solidFill>
                          <a:effectLst/>
                          <a:latin typeface="+mn-lt"/>
                          <a:ea typeface="+mn-ea"/>
                          <a:cs typeface="+mn-cs"/>
                        </a:rPr>
                        <a:t>Requirements </a:t>
                      </a:r>
                    </a:p>
                    <a:p>
                      <a:pPr marL="342900" indent="-342900">
                        <a:buFont typeface="+mj-lt"/>
                        <a:buAutoNum type="arabicPeriod"/>
                      </a:pPr>
                      <a:r>
                        <a:rPr lang="en-US" sz="1600" kern="1200" dirty="0">
                          <a:solidFill>
                            <a:schemeClr val="dk1"/>
                          </a:solidFill>
                          <a:effectLst/>
                          <a:latin typeface="+mn-lt"/>
                          <a:ea typeface="+mn-ea"/>
                          <a:cs typeface="+mn-cs"/>
                        </a:rPr>
                        <a:t>Analysis </a:t>
                      </a:r>
                    </a:p>
                    <a:p>
                      <a:pPr marL="342900" indent="-342900">
                        <a:buFont typeface="+mj-lt"/>
                        <a:buAutoNum type="arabicPeriod"/>
                      </a:pPr>
                      <a:r>
                        <a:rPr lang="en-US" sz="1600" kern="1200" dirty="0">
                          <a:solidFill>
                            <a:schemeClr val="dk1"/>
                          </a:solidFill>
                          <a:effectLst/>
                          <a:latin typeface="+mn-lt"/>
                          <a:ea typeface="+mn-ea"/>
                          <a:cs typeface="+mn-cs"/>
                        </a:rPr>
                        <a:t>Design </a:t>
                      </a:r>
                    </a:p>
                    <a:p>
                      <a:pPr marL="342900" indent="-342900">
                        <a:buFont typeface="+mj-lt"/>
                        <a:buAutoNum type="arabicPeriod"/>
                      </a:pPr>
                      <a:r>
                        <a:rPr lang="en-US" sz="1600" kern="1200" dirty="0">
                          <a:solidFill>
                            <a:schemeClr val="dk1"/>
                          </a:solidFill>
                          <a:effectLst/>
                          <a:latin typeface="+mn-lt"/>
                          <a:ea typeface="+mn-ea"/>
                          <a:cs typeface="+mn-cs"/>
                        </a:rPr>
                        <a:t>Coding </a:t>
                      </a:r>
                    </a:p>
                    <a:p>
                      <a:pPr marL="342900" indent="-342900">
                        <a:buFont typeface="+mj-lt"/>
                        <a:buAutoNum type="arabicPeriod"/>
                      </a:pPr>
                      <a:r>
                        <a:rPr lang="en-US" sz="1600" kern="1200" dirty="0">
                          <a:solidFill>
                            <a:schemeClr val="dk1"/>
                          </a:solidFill>
                          <a:effectLst/>
                          <a:latin typeface="+mn-lt"/>
                          <a:ea typeface="+mn-ea"/>
                          <a:cs typeface="+mn-cs"/>
                        </a:rPr>
                        <a:t>Testing </a:t>
                      </a:r>
                    </a:p>
                    <a:p>
                      <a:pPr marL="342900" indent="-342900">
                        <a:buFont typeface="+mj-lt"/>
                        <a:buAutoNum type="arabicPeriod"/>
                      </a:pPr>
                      <a:r>
                        <a:rPr lang="en-US" sz="1600" kern="1200" dirty="0">
                          <a:solidFill>
                            <a:schemeClr val="dk1"/>
                          </a:solidFill>
                          <a:effectLst/>
                          <a:latin typeface="+mn-lt"/>
                          <a:ea typeface="+mn-ea"/>
                          <a:cs typeface="+mn-cs"/>
                        </a:rPr>
                        <a:t>and Operations </a:t>
                      </a:r>
                    </a:p>
                    <a:p>
                      <a:pPr>
                        <a:spcBef>
                          <a:spcPts val="600"/>
                        </a:spcBef>
                      </a:pPr>
                      <a:r>
                        <a:rPr lang="en-US" sz="1600" kern="1200" dirty="0">
                          <a:solidFill>
                            <a:schemeClr val="dk1"/>
                          </a:solidFill>
                          <a:effectLst/>
                          <a:latin typeface="+mn-lt"/>
                          <a:ea typeface="+mn-ea"/>
                          <a:cs typeface="+mn-cs"/>
                        </a:rPr>
                        <a:t>Define and commit to Scope, Cost, and Timeline “early” </a:t>
                      </a:r>
                    </a:p>
                    <a:p>
                      <a:pPr>
                        <a:spcBef>
                          <a:spcPts val="600"/>
                        </a:spcBef>
                      </a:pPr>
                      <a:r>
                        <a:rPr lang="en-US" sz="1600" kern="1200" dirty="0">
                          <a:solidFill>
                            <a:schemeClr val="dk1"/>
                          </a:solidFill>
                          <a:effectLst/>
                          <a:latin typeface="+mn-lt"/>
                          <a:ea typeface="+mn-ea"/>
                          <a:cs typeface="+mn-cs"/>
                        </a:rPr>
                        <a:t>Implement strict Change Control</a:t>
                      </a:r>
                    </a:p>
                  </a:txBody>
                  <a:tcPr marL="68580" marR="68580" marT="0" marB="0"/>
                </a:tc>
                <a:tc>
                  <a:txBody>
                    <a:bodyPr/>
                    <a:lstStyle/>
                    <a:p>
                      <a:pPr>
                        <a:spcBef>
                          <a:spcPts val="600"/>
                        </a:spcBef>
                      </a:pPr>
                      <a:r>
                        <a:rPr lang="en-US" sz="1600" dirty="0"/>
                        <a:t>Develop and test iteratively</a:t>
                      </a:r>
                    </a:p>
                    <a:p>
                      <a:pPr>
                        <a:spcBef>
                          <a:spcPts val="600"/>
                        </a:spcBef>
                      </a:pPr>
                      <a:r>
                        <a:rPr lang="en-US" sz="1600" dirty="0"/>
                        <a:t>Manage requirements</a:t>
                      </a:r>
                    </a:p>
                    <a:p>
                      <a:pPr>
                        <a:spcBef>
                          <a:spcPts val="600"/>
                        </a:spcBef>
                      </a:pPr>
                      <a:r>
                        <a:rPr lang="en-US" sz="1600" dirty="0"/>
                        <a:t>Use components</a:t>
                      </a:r>
                    </a:p>
                    <a:p>
                      <a:pPr>
                        <a:spcBef>
                          <a:spcPts val="600"/>
                        </a:spcBef>
                      </a:pPr>
                      <a:r>
                        <a:rPr lang="en-US" sz="1600" dirty="0"/>
                        <a:t>Model visually</a:t>
                      </a:r>
                    </a:p>
                    <a:p>
                      <a:pPr>
                        <a:spcBef>
                          <a:spcPts val="600"/>
                        </a:spcBef>
                      </a:pPr>
                      <a:r>
                        <a:rPr lang="en-US" sz="1600" dirty="0"/>
                        <a:t>Verify quality</a:t>
                      </a:r>
                    </a:p>
                    <a:p>
                      <a:pPr>
                        <a:spcBef>
                          <a:spcPts val="600"/>
                        </a:spcBef>
                      </a:pPr>
                      <a:r>
                        <a:rPr lang="en-US" sz="1600" dirty="0"/>
                        <a:t>Control changes</a:t>
                      </a:r>
                    </a:p>
                    <a:p>
                      <a:endParaRPr lang="en-US" sz="1600" dirty="0"/>
                    </a:p>
                  </a:txBody>
                  <a:tcPr marL="68580" marR="68580" marT="0" marB="0"/>
                </a:tc>
                <a:tc>
                  <a:txBody>
                    <a:bodyPr/>
                    <a:lstStyle/>
                    <a:p>
                      <a:pPr>
                        <a:spcBef>
                          <a:spcPts val="400"/>
                        </a:spcBef>
                      </a:pPr>
                      <a:r>
                        <a:rPr lang="en-US" sz="1600" dirty="0"/>
                        <a:t>Develop, test, deploy, and release iteratively</a:t>
                      </a:r>
                    </a:p>
                    <a:p>
                      <a:pPr marL="0" marR="0" indent="0" algn="l" defTabSz="914400" rtl="0" eaLnBrk="1" fontAlgn="auto" latinLnBrk="0" hangingPunct="1">
                        <a:lnSpc>
                          <a:spcPct val="100000"/>
                        </a:lnSpc>
                        <a:spcBef>
                          <a:spcPts val="400"/>
                        </a:spcBef>
                        <a:spcAft>
                          <a:spcPts val="0"/>
                        </a:spcAft>
                        <a:buClrTx/>
                        <a:buSzTx/>
                        <a:buFontTx/>
                        <a:buNone/>
                        <a:tabLst/>
                        <a:defRPr/>
                      </a:pPr>
                      <a:r>
                        <a:rPr lang="en-US" sz="1600" dirty="0"/>
                        <a:t>Capture lightweight near</a:t>
                      </a:r>
                      <a:r>
                        <a:rPr lang="en-US" sz="1600" baseline="0" dirty="0"/>
                        <a:t> term</a:t>
                      </a:r>
                      <a:r>
                        <a:rPr lang="en-US" sz="1600" dirty="0"/>
                        <a:t> requirements </a:t>
                      </a:r>
                    </a:p>
                    <a:p>
                      <a:pPr marL="0" marR="0" indent="0" algn="l" defTabSz="914400" rtl="0" eaLnBrk="1" fontAlgn="auto" latinLnBrk="0" hangingPunct="1">
                        <a:lnSpc>
                          <a:spcPct val="100000"/>
                        </a:lnSpc>
                        <a:spcBef>
                          <a:spcPts val="400"/>
                        </a:spcBef>
                        <a:spcAft>
                          <a:spcPts val="0"/>
                        </a:spcAft>
                        <a:buClrTx/>
                        <a:buSzTx/>
                        <a:buFontTx/>
                        <a:buNone/>
                        <a:tabLst/>
                        <a:defRPr/>
                      </a:pPr>
                      <a:r>
                        <a:rPr lang="en-US" sz="1600" dirty="0"/>
                        <a:t>Empower teams</a:t>
                      </a:r>
                    </a:p>
                    <a:p>
                      <a:pPr marL="0" marR="0" indent="0" algn="l" defTabSz="914400" rtl="0" eaLnBrk="1" fontAlgn="auto" latinLnBrk="0" hangingPunct="1">
                        <a:lnSpc>
                          <a:spcPct val="100000"/>
                        </a:lnSpc>
                        <a:spcBef>
                          <a:spcPts val="400"/>
                        </a:spcBef>
                        <a:spcAft>
                          <a:spcPts val="0"/>
                        </a:spcAft>
                        <a:buClrTx/>
                        <a:buSzTx/>
                        <a:buFontTx/>
                        <a:buNone/>
                        <a:tabLst/>
                        <a:defRPr/>
                      </a:pPr>
                      <a:r>
                        <a:rPr lang="en-US" sz="1600" dirty="0"/>
                        <a:t>Allow requirements to evolve but maintain fixed timelines</a:t>
                      </a:r>
                    </a:p>
                    <a:p>
                      <a:pPr>
                        <a:spcBef>
                          <a:spcPts val="400"/>
                        </a:spcBef>
                      </a:pPr>
                      <a:r>
                        <a:rPr lang="en-US" sz="1600" dirty="0"/>
                        <a:t>Apply engineering</a:t>
                      </a:r>
                      <a:r>
                        <a:rPr lang="en-US" sz="1600" baseline="0" dirty="0"/>
                        <a:t> practices and </a:t>
                      </a:r>
                      <a:r>
                        <a:rPr lang="en-US" sz="1600" dirty="0"/>
                        <a:t>systems thinking (e.g. TDD)</a:t>
                      </a:r>
                    </a:p>
                    <a:p>
                      <a:pPr>
                        <a:spcBef>
                          <a:spcPts val="400"/>
                        </a:spcBef>
                      </a:pPr>
                      <a:r>
                        <a:rPr lang="en-US" sz="1600" dirty="0"/>
                        <a:t>Integrate early user feedback into remaining plan </a:t>
                      </a:r>
                    </a:p>
                    <a:p>
                      <a:pPr>
                        <a:spcBef>
                          <a:spcPts val="400"/>
                        </a:spcBef>
                      </a:pPr>
                      <a:r>
                        <a:rPr lang="en-US" sz="1600" dirty="0"/>
                        <a:t>Maintain a collaborative approach between all stakeholders</a:t>
                      </a:r>
                    </a:p>
                  </a:txBody>
                  <a:tcPr marL="68580" marR="68580" marT="0" marB="0"/>
                </a:tc>
                <a:extLst>
                  <a:ext uri="{0D108BD9-81ED-4DB2-BD59-A6C34878D82A}">
                    <a16:rowId xmlns:a16="http://schemas.microsoft.com/office/drawing/2014/main" val="10003"/>
                  </a:ext>
                </a:extLst>
              </a:tr>
            </a:tbl>
          </a:graphicData>
        </a:graphic>
      </p:graphicFrame>
      <p:sp>
        <p:nvSpPr>
          <p:cNvPr id="3" name="Rectangle 2"/>
          <p:cNvSpPr/>
          <p:nvPr/>
        </p:nvSpPr>
        <p:spPr>
          <a:xfrm>
            <a:off x="2216888" y="4502888"/>
            <a:ext cx="3003698" cy="24986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5261344" y="3289005"/>
            <a:ext cx="3003698" cy="24986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8307572" y="3289005"/>
            <a:ext cx="3003698" cy="474921"/>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216888" y="5626904"/>
            <a:ext cx="3003698" cy="249865"/>
          </a:xfrm>
          <a:prstGeom prst="rect">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5261344" y="4889713"/>
            <a:ext cx="3003698" cy="249865"/>
          </a:xfrm>
          <a:prstGeom prst="rect">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8307572" y="5199829"/>
            <a:ext cx="3003698" cy="1025534"/>
          </a:xfrm>
          <a:prstGeom prst="rect">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45360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ppt_x"/>
                                          </p:val>
                                        </p:tav>
                                        <p:tav tm="100000">
                                          <p:val>
                                            <p:strVal val="#ppt_x"/>
                                          </p:val>
                                        </p:tav>
                                      </p:tavLst>
                                    </p:anim>
                                    <p:anim calcmode="lin" valueType="num">
                                      <p:cBhvr additive="base">
                                        <p:cTn id="1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500" fill="hold"/>
                                        <p:tgtEl>
                                          <p:spTgt spid="7"/>
                                        </p:tgtEl>
                                        <p:attrNameLst>
                                          <p:attrName>ppt_x</p:attrName>
                                        </p:attrNameLst>
                                      </p:cBhvr>
                                      <p:tavLst>
                                        <p:tav tm="0">
                                          <p:val>
                                            <p:strVal val="#ppt_x"/>
                                          </p:val>
                                        </p:tav>
                                        <p:tav tm="100000">
                                          <p:val>
                                            <p:strVal val="#ppt_x"/>
                                          </p:val>
                                        </p:tav>
                                      </p:tavLst>
                                    </p:anim>
                                    <p:anim calcmode="lin" valueType="num">
                                      <p:cBhvr additive="base">
                                        <p:cTn id="22" dur="500" fill="hold"/>
                                        <p:tgtEl>
                                          <p:spTgt spid="7"/>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ppt_x"/>
                                          </p:val>
                                        </p:tav>
                                        <p:tav tm="100000">
                                          <p:val>
                                            <p:strVal val="#ppt_x"/>
                                          </p:val>
                                        </p:tav>
                                      </p:tavLst>
                                    </p:anim>
                                    <p:anim calcmode="lin" valueType="num">
                                      <p:cBhvr additive="base">
                                        <p:cTn id="26" dur="500" fill="hold"/>
                                        <p:tgtEl>
                                          <p:spTgt spid="8"/>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anim calcmode="lin" valueType="num">
                                      <p:cBhvr additive="base">
                                        <p:cTn id="29" dur="500" fill="hold"/>
                                        <p:tgtEl>
                                          <p:spTgt spid="9"/>
                                        </p:tgtEl>
                                        <p:attrNameLst>
                                          <p:attrName>ppt_x</p:attrName>
                                        </p:attrNameLst>
                                      </p:cBhvr>
                                      <p:tavLst>
                                        <p:tav tm="0">
                                          <p:val>
                                            <p:strVal val="#ppt_x"/>
                                          </p:val>
                                        </p:tav>
                                        <p:tav tm="100000">
                                          <p:val>
                                            <p:strVal val="#ppt_x"/>
                                          </p:val>
                                        </p:tav>
                                      </p:tavLst>
                                    </p:anim>
                                    <p:anim calcmode="lin" valueType="num">
                                      <p:cBhvr additive="base">
                                        <p:cTn id="3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6" grpId="0" animBg="1"/>
      <p:bldP spid="7" grpId="0" animBg="1"/>
      <p:bldP spid="8" grpId="0" animBg="1"/>
      <p:bldP spid="9"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Testing Terms</a:t>
            </a:r>
          </a:p>
        </p:txBody>
      </p:sp>
      <p:sp>
        <p:nvSpPr>
          <p:cNvPr id="7" name="Content Placeholder 2"/>
          <p:cNvSpPr>
            <a:spLocks noGrp="1"/>
          </p:cNvSpPr>
          <p:nvPr>
            <p:ph idx="1"/>
          </p:nvPr>
        </p:nvSpPr>
        <p:spPr>
          <a:xfrm>
            <a:off x="838198" y="1525772"/>
            <a:ext cx="10515601" cy="4917558"/>
          </a:xfrm>
        </p:spPr>
        <p:txBody>
          <a:bodyPr>
            <a:normAutofit/>
          </a:bodyPr>
          <a:lstStyle/>
          <a:p>
            <a:pPr marL="0" indent="0">
              <a:buNone/>
            </a:pPr>
            <a:r>
              <a:rPr lang="en-US" sz="2000" dirty="0"/>
              <a:t>Important testing terms include:</a:t>
            </a:r>
          </a:p>
          <a:p>
            <a:r>
              <a:rPr lang="en-US" sz="2000" u="sng" dirty="0"/>
              <a:t>Unit Testing</a:t>
            </a:r>
            <a:r>
              <a:rPr lang="en-US" sz="2000" dirty="0"/>
              <a:t>: developer testing  their own code</a:t>
            </a:r>
          </a:p>
          <a:p>
            <a:r>
              <a:rPr lang="en-US" sz="2000" u="sng" dirty="0"/>
              <a:t>Integration Testing:</a:t>
            </a:r>
            <a:r>
              <a:rPr lang="en-US" sz="2000" dirty="0"/>
              <a:t> development team testing their full code</a:t>
            </a:r>
          </a:p>
          <a:p>
            <a:r>
              <a:rPr lang="en-US" sz="2000" u="sng" dirty="0"/>
              <a:t>System Testing</a:t>
            </a:r>
            <a:r>
              <a:rPr lang="en-US" sz="2000" dirty="0"/>
              <a:t>: multiple development teams testing a full system or systems</a:t>
            </a:r>
          </a:p>
          <a:p>
            <a:r>
              <a:rPr lang="en-US" sz="2000" u="sng" dirty="0"/>
              <a:t>Performance Testing</a:t>
            </a:r>
            <a:r>
              <a:rPr lang="en-US" sz="2000" dirty="0"/>
              <a:t>: testing performance at the Unit, Integration, and/or System level</a:t>
            </a:r>
          </a:p>
          <a:p>
            <a:r>
              <a:rPr lang="en-US" sz="2000" u="sng" dirty="0"/>
              <a:t>Manual Testing</a:t>
            </a:r>
            <a:r>
              <a:rPr lang="en-US" sz="2000" dirty="0"/>
              <a:t>: a person using the application often running test scenarios</a:t>
            </a:r>
          </a:p>
          <a:p>
            <a:r>
              <a:rPr lang="en-US" sz="2000" u="sng" dirty="0"/>
              <a:t>Automated Testing</a:t>
            </a:r>
            <a:r>
              <a:rPr lang="en-US" sz="2000" dirty="0"/>
              <a:t>: a group of automated tests that run on the application in the Unit, Integration, System, or Performance testing areas</a:t>
            </a:r>
          </a:p>
          <a:p>
            <a:pPr lvl="1"/>
            <a:r>
              <a:rPr lang="en-US" sz="1600" dirty="0"/>
              <a:t>UI Automated Testing attempts to exercise the application be reproducing user events (key &amp; mouse events)</a:t>
            </a:r>
          </a:p>
          <a:p>
            <a:pPr lvl="1"/>
            <a:r>
              <a:rPr lang="en-US" sz="1600" dirty="0"/>
              <a:t>API Automated Testing occurs at the function/method API level (JUnit for example)</a:t>
            </a:r>
          </a:p>
          <a:p>
            <a:pPr marL="0" indent="0">
              <a:buNone/>
            </a:pPr>
            <a:endParaRPr lang="en-US" sz="2000" dirty="0"/>
          </a:p>
          <a:p>
            <a:pPr marL="0" indent="0">
              <a:buNone/>
            </a:pPr>
            <a:endParaRPr lang="en-US" sz="2000" dirty="0"/>
          </a:p>
        </p:txBody>
      </p:sp>
    </p:spTree>
    <p:extLst>
      <p:ext uri="{BB962C8B-B14F-4D97-AF65-F5344CB8AC3E}">
        <p14:creationId xmlns:p14="http://schemas.microsoft.com/office/powerpoint/2010/main" val="19184877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Testing Terms</a:t>
            </a:r>
          </a:p>
        </p:txBody>
      </p:sp>
      <p:sp>
        <p:nvSpPr>
          <p:cNvPr id="7" name="Content Placeholder 2"/>
          <p:cNvSpPr>
            <a:spLocks noGrp="1"/>
          </p:cNvSpPr>
          <p:nvPr>
            <p:ph idx="1"/>
          </p:nvPr>
        </p:nvSpPr>
        <p:spPr>
          <a:xfrm>
            <a:off x="838198" y="1525772"/>
            <a:ext cx="10515601" cy="4917558"/>
          </a:xfrm>
        </p:spPr>
        <p:txBody>
          <a:bodyPr>
            <a:normAutofit/>
          </a:bodyPr>
          <a:lstStyle/>
          <a:p>
            <a:pPr marL="0" indent="0">
              <a:buNone/>
            </a:pPr>
            <a:r>
              <a:rPr lang="en-US" sz="2000" dirty="0"/>
              <a:t>Important testing terms (continued):</a:t>
            </a:r>
          </a:p>
          <a:p>
            <a:r>
              <a:rPr lang="en-US" sz="2000" u="sng" dirty="0"/>
              <a:t>Verification</a:t>
            </a:r>
            <a:r>
              <a:rPr lang="en-US" sz="2000" dirty="0"/>
              <a:t>: does the application perform as expected</a:t>
            </a:r>
          </a:p>
          <a:p>
            <a:r>
              <a:rPr lang="en-US" sz="2000" u="sng" dirty="0"/>
              <a:t>Validation</a:t>
            </a:r>
            <a:r>
              <a:rPr lang="en-US" sz="2000" dirty="0"/>
              <a:t>: does the application provide the business benefit that was expected</a:t>
            </a:r>
          </a:p>
          <a:p>
            <a:r>
              <a:rPr lang="en-US" sz="2000" u="sng" dirty="0"/>
              <a:t>Behavioral Testing</a:t>
            </a:r>
            <a:r>
              <a:rPr lang="en-US" sz="2000" dirty="0"/>
              <a:t>: verifying that the correct functions were called with the correct parameters</a:t>
            </a:r>
          </a:p>
          <a:p>
            <a:r>
              <a:rPr lang="en-US" sz="2000" u="sng" dirty="0"/>
              <a:t>State Testing</a:t>
            </a:r>
            <a:r>
              <a:rPr lang="en-US" sz="2000" dirty="0"/>
              <a:t>: focuses on the results of those calls </a:t>
            </a:r>
          </a:p>
          <a:p>
            <a:pPr marL="0" indent="0">
              <a:buNone/>
            </a:pPr>
            <a:endParaRPr lang="en-US" sz="2000" dirty="0"/>
          </a:p>
          <a:p>
            <a:pPr marL="0" indent="0">
              <a:buNone/>
            </a:pPr>
            <a:endParaRPr lang="en-US" sz="2000" dirty="0"/>
          </a:p>
        </p:txBody>
      </p:sp>
    </p:spTree>
    <p:extLst>
      <p:ext uri="{BB962C8B-B14F-4D97-AF65-F5344CB8AC3E}">
        <p14:creationId xmlns:p14="http://schemas.microsoft.com/office/powerpoint/2010/main" val="22192356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27CE47F-3EF6-48CA-9239-E8B6E5C6B41A}"/>
              </a:ext>
            </a:extLst>
          </p:cNvPr>
          <p:cNvSpPr>
            <a:spLocks noGrp="1"/>
          </p:cNvSpPr>
          <p:nvPr>
            <p:ph type="title"/>
          </p:nvPr>
        </p:nvSpPr>
        <p:spPr>
          <a:xfrm>
            <a:off x="838200" y="365125"/>
            <a:ext cx="10515600" cy="1325563"/>
          </a:xfrm>
        </p:spPr>
        <p:txBody>
          <a:bodyPr>
            <a:normAutofit/>
          </a:bodyPr>
          <a:lstStyle/>
          <a:p>
            <a:r>
              <a:rPr lang="en-US" sz="3600" dirty="0">
                <a:latin typeface="+mn-lt"/>
              </a:rPr>
              <a:t>Web Services</a:t>
            </a:r>
          </a:p>
        </p:txBody>
      </p:sp>
      <p:sp>
        <p:nvSpPr>
          <p:cNvPr id="3" name="Rectangle 2">
            <a:extLst>
              <a:ext uri="{FF2B5EF4-FFF2-40B4-BE49-F238E27FC236}">
                <a16:creationId xmlns:a16="http://schemas.microsoft.com/office/drawing/2014/main" id="{6D4E1A95-16DC-4582-B3DE-CCF6667D032F}"/>
              </a:ext>
            </a:extLst>
          </p:cNvPr>
          <p:cNvSpPr/>
          <p:nvPr/>
        </p:nvSpPr>
        <p:spPr>
          <a:xfrm>
            <a:off x="752475" y="1614309"/>
            <a:ext cx="10515600" cy="2585323"/>
          </a:xfrm>
          <a:prstGeom prst="rect">
            <a:avLst/>
          </a:prstGeom>
        </p:spPr>
        <p:txBody>
          <a:bodyPr wrap="square">
            <a:spAutoFit/>
          </a:bodyPr>
          <a:lstStyle/>
          <a:p>
            <a:r>
              <a:rPr lang="en-US" dirty="0"/>
              <a:t>In a web service, the Web technology such as </a:t>
            </a:r>
            <a:r>
              <a:rPr lang="en-US" dirty="0">
                <a:hlinkClick r:id="rId3" tooltip="HTTP"/>
              </a:rPr>
              <a:t>HTTP</a:t>
            </a:r>
            <a:r>
              <a:rPr lang="en-US" dirty="0"/>
              <a:t>—originally designed for human-to-machine communication—is utilized for machine-to-machine communication, more specifically for transferring machine-readable file formats such as </a:t>
            </a:r>
            <a:r>
              <a:rPr lang="en-US" dirty="0">
                <a:hlinkClick r:id="rId4" tooltip="XML"/>
              </a:rPr>
              <a:t>XML</a:t>
            </a:r>
            <a:r>
              <a:rPr lang="en-US" dirty="0"/>
              <a:t> and </a:t>
            </a:r>
            <a:r>
              <a:rPr lang="en-US" dirty="0">
                <a:hlinkClick r:id="rId5" tooltip="JSON"/>
              </a:rPr>
              <a:t>JSON</a:t>
            </a:r>
            <a:r>
              <a:rPr lang="en-US" dirty="0"/>
              <a:t>.</a:t>
            </a:r>
          </a:p>
          <a:p>
            <a:endParaRPr lang="en-US" dirty="0"/>
          </a:p>
          <a:p>
            <a:r>
              <a:rPr lang="en-US" dirty="0"/>
              <a:t>In practice, a web service commonly provides an </a:t>
            </a:r>
            <a:r>
              <a:rPr lang="en-US" dirty="0">
                <a:hlinkClick r:id="rId6" tooltip="Object database"/>
              </a:rPr>
              <a:t>object-oriented</a:t>
            </a:r>
            <a:r>
              <a:rPr lang="en-US" dirty="0"/>
              <a:t> web-based interface to a database server, utilized for example by another web server, or by a </a:t>
            </a:r>
            <a:r>
              <a:rPr lang="en-US" dirty="0">
                <a:hlinkClick r:id="rId7" tooltip="Mobile app development"/>
              </a:rPr>
              <a:t>mobile app</a:t>
            </a:r>
            <a:r>
              <a:rPr lang="en-US" dirty="0"/>
              <a:t>, that provides a user interface to the end user. </a:t>
            </a:r>
          </a:p>
          <a:p>
            <a:endParaRPr lang="en-US" dirty="0"/>
          </a:p>
          <a:p>
            <a:r>
              <a:rPr lang="en-US" dirty="0"/>
              <a:t>Many organizations that provide data in formatted HTML pages will also provide that data on their server as XML or JSON, often through a web service to allow syndication</a:t>
            </a:r>
          </a:p>
        </p:txBody>
      </p:sp>
      <p:pic>
        <p:nvPicPr>
          <p:cNvPr id="6" name="Picture 5">
            <a:extLst>
              <a:ext uri="{FF2B5EF4-FFF2-40B4-BE49-F238E27FC236}">
                <a16:creationId xmlns:a16="http://schemas.microsoft.com/office/drawing/2014/main" id="{2CE7C933-0F89-420D-9B13-0331165A1E50}"/>
              </a:ext>
            </a:extLst>
          </p:cNvPr>
          <p:cNvPicPr>
            <a:picLocks noChangeAspect="1"/>
          </p:cNvPicPr>
          <p:nvPr/>
        </p:nvPicPr>
        <p:blipFill>
          <a:blip r:embed="rId8"/>
          <a:stretch>
            <a:fillRect/>
          </a:stretch>
        </p:blipFill>
        <p:spPr>
          <a:xfrm>
            <a:off x="10765403" y="59830"/>
            <a:ext cx="1290389" cy="1420356"/>
          </a:xfrm>
          <a:prstGeom prst="rect">
            <a:avLst/>
          </a:prstGeom>
        </p:spPr>
      </p:pic>
    </p:spTree>
    <p:extLst>
      <p:ext uri="{BB962C8B-B14F-4D97-AF65-F5344CB8AC3E}">
        <p14:creationId xmlns:p14="http://schemas.microsoft.com/office/powerpoint/2010/main" val="97769300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Automated Testing</a:t>
            </a:r>
          </a:p>
        </p:txBody>
      </p:sp>
      <p:sp>
        <p:nvSpPr>
          <p:cNvPr id="5" name="Rectangle 1"/>
          <p:cNvSpPr>
            <a:spLocks noChangeArrowheads="1"/>
          </p:cNvSpPr>
          <p:nvPr/>
        </p:nvSpPr>
        <p:spPr bwMode="auto">
          <a:xfrm>
            <a:off x="1888642" y="-1026823"/>
            <a:ext cx="13507953"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00"/>
                </a:solidFill>
                <a:effectLst/>
                <a:latin typeface="Verdana" panose="020B0604030504040204" pitchFamily="34" charset="0"/>
              </a:rPr>
              <a:t>Unit testing can be done in two ways − manual testing and automated testing.</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 name="Content Placeholder 2"/>
          <p:cNvSpPr txBox="1">
            <a:spLocks/>
          </p:cNvSpPr>
          <p:nvPr/>
        </p:nvSpPr>
        <p:spPr>
          <a:xfrm>
            <a:off x="838198" y="1525772"/>
            <a:ext cx="10346873" cy="491755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dirty="0"/>
              <a:t>Automated testing has become a more important part of  effective software testing. The pros of Automated Testing include:</a:t>
            </a:r>
          </a:p>
          <a:p>
            <a:r>
              <a:rPr lang="en-US" sz="2000" dirty="0"/>
              <a:t>Repeatable tests that are quick to run and can support Iterative and Agile development</a:t>
            </a:r>
          </a:p>
          <a:p>
            <a:r>
              <a:rPr lang="en-US" sz="2000" dirty="0"/>
              <a:t>Very effective in validating environments and doing “smoke tests” to make sure a new build meets a minimal set of requirements</a:t>
            </a:r>
          </a:p>
          <a:p>
            <a:r>
              <a:rPr lang="en-US" sz="2000" dirty="0"/>
              <a:t>Supports Performance Testing very effectively</a:t>
            </a:r>
          </a:p>
          <a:p>
            <a:r>
              <a:rPr lang="en-US" sz="2000" dirty="0"/>
              <a:t>Finds range defects</a:t>
            </a:r>
          </a:p>
          <a:p>
            <a:r>
              <a:rPr lang="en-US" sz="2000" dirty="0"/>
              <a:t>Very inexpensive and quick to repeat testing and validate fixes</a:t>
            </a:r>
          </a:p>
          <a:p>
            <a:r>
              <a:rPr lang="en-US" sz="2000" dirty="0"/>
              <a:t>Various implications include UI, API, and Unit automation tests</a:t>
            </a:r>
          </a:p>
          <a:p>
            <a:endParaRPr lang="en-US" sz="2000" dirty="0"/>
          </a:p>
          <a:p>
            <a:endParaRPr lang="en-US" sz="2000" dirty="0"/>
          </a:p>
          <a:p>
            <a:endParaRPr lang="en-US" sz="2000" dirty="0"/>
          </a:p>
          <a:p>
            <a:endParaRPr lang="en-US" sz="2000" dirty="0"/>
          </a:p>
          <a:p>
            <a:pPr marL="0" indent="0">
              <a:buNone/>
            </a:pPr>
            <a:endParaRPr lang="en-US" sz="2000" dirty="0"/>
          </a:p>
          <a:p>
            <a:pPr marL="0" indent="0">
              <a:buFont typeface="Arial" panose="020B0604020202020204" pitchFamily="34" charset="0"/>
              <a:buNone/>
            </a:pPr>
            <a:endParaRPr lang="en-US" sz="2000" dirty="0"/>
          </a:p>
          <a:p>
            <a:pPr marL="0" indent="0">
              <a:buFont typeface="Arial" panose="020B0604020202020204" pitchFamily="34" charset="0"/>
              <a:buNone/>
            </a:pPr>
            <a:endParaRPr lang="en-US" sz="2000" dirty="0"/>
          </a:p>
        </p:txBody>
      </p:sp>
    </p:spTree>
    <p:extLst>
      <p:ext uri="{BB962C8B-B14F-4D97-AF65-F5344CB8AC3E}">
        <p14:creationId xmlns:p14="http://schemas.microsoft.com/office/powerpoint/2010/main" val="236686500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Automated Testing</a:t>
            </a:r>
          </a:p>
        </p:txBody>
      </p:sp>
      <p:sp>
        <p:nvSpPr>
          <p:cNvPr id="5" name="Rectangle 1"/>
          <p:cNvSpPr>
            <a:spLocks noChangeArrowheads="1"/>
          </p:cNvSpPr>
          <p:nvPr/>
        </p:nvSpPr>
        <p:spPr bwMode="auto">
          <a:xfrm>
            <a:off x="1888642" y="-1026823"/>
            <a:ext cx="13507953"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00"/>
                </a:solidFill>
                <a:effectLst/>
                <a:latin typeface="Verdana" panose="020B0604030504040204" pitchFamily="34" charset="0"/>
              </a:rPr>
              <a:t>Unit testing can be done in two ways − manual testing and automated testing.</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 name="Content Placeholder 2"/>
          <p:cNvSpPr txBox="1">
            <a:spLocks/>
          </p:cNvSpPr>
          <p:nvPr/>
        </p:nvSpPr>
        <p:spPr>
          <a:xfrm>
            <a:off x="838198" y="1525772"/>
            <a:ext cx="10749645" cy="491755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dirty="0"/>
              <a:t>Some of  the benefits of Automated Testing have been oversold. Some of the challenges include:</a:t>
            </a:r>
          </a:p>
          <a:p>
            <a:r>
              <a:rPr lang="en-US" sz="2000" dirty="0"/>
              <a:t>Developers only rarely can come up with scenarios in scripts that they would not already have tested in their unit testing… they often don’t know what they don’t know </a:t>
            </a:r>
          </a:p>
          <a:p>
            <a:r>
              <a:rPr lang="en-US" sz="2000" dirty="0"/>
              <a:t>UI focused Automated Testing (key &amp; mouse events) are often challenging and create a great number of false-positives</a:t>
            </a:r>
          </a:p>
          <a:p>
            <a:r>
              <a:rPr lang="en-US" sz="2000" dirty="0"/>
              <a:t>API Level Automated Testing (REST) are often more useful and easier to maintain</a:t>
            </a:r>
          </a:p>
          <a:p>
            <a:r>
              <a:rPr lang="en-US" sz="2000" dirty="0"/>
              <a:t>Environmental verification, API, and finally UI Automated testing is generally the best order to show value quickly with Automated Testing</a:t>
            </a:r>
          </a:p>
          <a:p>
            <a:r>
              <a:rPr lang="en-US" sz="2000" dirty="0"/>
              <a:t>Automated Testing investment is often not prioritized or tracked so it is difficult to know its effectiveness</a:t>
            </a:r>
          </a:p>
          <a:p>
            <a:r>
              <a:rPr lang="en-US" sz="2000" dirty="0"/>
              <a:t>Scripts can be expensive to develop and maintain</a:t>
            </a:r>
          </a:p>
          <a:p>
            <a:pPr marL="0" indent="0">
              <a:buFont typeface="Arial" panose="020B0604020202020204" pitchFamily="34" charset="0"/>
              <a:buNone/>
            </a:pPr>
            <a:endParaRPr lang="en-US" sz="2000" dirty="0"/>
          </a:p>
          <a:p>
            <a:pPr marL="0" indent="0">
              <a:buFont typeface="Arial" panose="020B0604020202020204" pitchFamily="34" charset="0"/>
              <a:buNone/>
            </a:pPr>
            <a:endParaRPr lang="en-US" sz="2000" dirty="0"/>
          </a:p>
        </p:txBody>
      </p:sp>
    </p:spTree>
    <p:extLst>
      <p:ext uri="{BB962C8B-B14F-4D97-AF65-F5344CB8AC3E}">
        <p14:creationId xmlns:p14="http://schemas.microsoft.com/office/powerpoint/2010/main" val="280665919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Automated Unit Testing Example: JUnit</a:t>
            </a:r>
          </a:p>
        </p:txBody>
      </p:sp>
      <p:sp>
        <p:nvSpPr>
          <p:cNvPr id="5" name="Rectangle 1"/>
          <p:cNvSpPr>
            <a:spLocks noChangeArrowheads="1"/>
          </p:cNvSpPr>
          <p:nvPr/>
        </p:nvSpPr>
        <p:spPr bwMode="auto">
          <a:xfrm>
            <a:off x="1888642" y="-1026823"/>
            <a:ext cx="13507953"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00"/>
                </a:solidFill>
                <a:effectLst/>
                <a:latin typeface="Verdana" panose="020B0604030504040204" pitchFamily="34" charset="0"/>
              </a:rPr>
              <a:t>Unit testing can be done in two ways − manual testing and automated testing.</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 name="Content Placeholder 2"/>
          <p:cNvSpPr txBox="1">
            <a:spLocks/>
          </p:cNvSpPr>
          <p:nvPr/>
        </p:nvSpPr>
        <p:spPr>
          <a:xfrm>
            <a:off x="838198" y="1525772"/>
            <a:ext cx="6558645" cy="491755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dirty="0"/>
              <a:t>JUnit </a:t>
            </a:r>
            <a:r>
              <a:rPr lang="en-US" sz="2000" dirty="0">
                <a:hlinkClick r:id="rId3"/>
              </a:rPr>
              <a:t>[link]</a:t>
            </a:r>
            <a:r>
              <a:rPr lang="en-US" sz="2000" dirty="0"/>
              <a:t> is a Automated Testing framework focused on developing and running Unit test for Java applications. JUnit:</a:t>
            </a:r>
          </a:p>
          <a:p>
            <a:r>
              <a:rPr lang="en-US" sz="2000" dirty="0"/>
              <a:t>Is a Java opensource extension</a:t>
            </a:r>
          </a:p>
          <a:p>
            <a:r>
              <a:rPr lang="en-US" sz="2000" dirty="0"/>
              <a:t>Provides annotations to identify test methods.</a:t>
            </a:r>
          </a:p>
          <a:p>
            <a:r>
              <a:rPr lang="en-US" sz="2000" dirty="0"/>
              <a:t>Provides assertions for testing expected results.</a:t>
            </a:r>
          </a:p>
          <a:p>
            <a:r>
              <a:rPr lang="en-US" sz="2000" dirty="0"/>
              <a:t>Provides test runners for running tests.</a:t>
            </a:r>
          </a:p>
          <a:p>
            <a:r>
              <a:rPr lang="en-US" sz="2000" dirty="0"/>
              <a:t>JUnit tests allow you to write codes faster, which increases quality.</a:t>
            </a:r>
          </a:p>
          <a:p>
            <a:r>
              <a:rPr lang="en-US" sz="2000" dirty="0"/>
              <a:t>JUnit is elegantly simple. It is less complex and takes less time.</a:t>
            </a:r>
          </a:p>
          <a:p>
            <a:r>
              <a:rPr lang="en-US" sz="2000" dirty="0"/>
              <a:t>JUnit tests can be run automatically and they check their own results and provide immediate feedback. There's no need to manually comb through a report of test results</a:t>
            </a:r>
          </a:p>
        </p:txBody>
      </p:sp>
      <p:pic>
        <p:nvPicPr>
          <p:cNvPr id="8" name="Picture 7"/>
          <p:cNvPicPr>
            <a:picLocks noChangeAspect="1"/>
          </p:cNvPicPr>
          <p:nvPr/>
        </p:nvPicPr>
        <p:blipFill>
          <a:blip r:embed="rId4"/>
          <a:stretch>
            <a:fillRect/>
          </a:stretch>
        </p:blipFill>
        <p:spPr>
          <a:xfrm>
            <a:off x="7814582" y="1525772"/>
            <a:ext cx="4114800" cy="2482445"/>
          </a:xfrm>
          <a:prstGeom prst="rect">
            <a:avLst/>
          </a:prstGeom>
        </p:spPr>
      </p:pic>
    </p:spTree>
    <p:extLst>
      <p:ext uri="{BB962C8B-B14F-4D97-AF65-F5344CB8AC3E}">
        <p14:creationId xmlns:p14="http://schemas.microsoft.com/office/powerpoint/2010/main" val="274332172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3025490"/>
            <a:ext cx="9144000" cy="807019"/>
          </a:xfrm>
        </p:spPr>
        <p:txBody>
          <a:bodyPr anchor="ctr">
            <a:noAutofit/>
          </a:bodyPr>
          <a:lstStyle/>
          <a:p>
            <a:pPr>
              <a:spcBef>
                <a:spcPts val="300"/>
              </a:spcBef>
            </a:pPr>
            <a:r>
              <a:rPr lang="en-US" sz="3600" dirty="0"/>
              <a:t>“What is the primary impact of using an Agile SDLC and an application’s Architecture?"</a:t>
            </a:r>
          </a:p>
        </p:txBody>
      </p:sp>
    </p:spTree>
    <p:extLst>
      <p:ext uri="{BB962C8B-B14F-4D97-AF65-F5344CB8AC3E}">
        <p14:creationId xmlns:p14="http://schemas.microsoft.com/office/powerpoint/2010/main" val="360925322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3025490"/>
            <a:ext cx="9144000" cy="807019"/>
          </a:xfrm>
        </p:spPr>
        <p:txBody>
          <a:bodyPr anchor="ctr">
            <a:noAutofit/>
          </a:bodyPr>
          <a:lstStyle/>
          <a:p>
            <a:pPr>
              <a:spcBef>
                <a:spcPts val="300"/>
              </a:spcBef>
            </a:pPr>
            <a:br>
              <a:rPr lang="en-US" sz="3600" dirty="0"/>
            </a:br>
            <a:r>
              <a:rPr lang="en-US" sz="3600" dirty="0"/>
              <a:t>Discussion: “What has been your experience with technology &amp; architecture metrics? Or metrics in general?”</a:t>
            </a:r>
          </a:p>
        </p:txBody>
      </p:sp>
    </p:spTree>
    <p:extLst>
      <p:ext uri="{BB962C8B-B14F-4D97-AF65-F5344CB8AC3E}">
        <p14:creationId xmlns:p14="http://schemas.microsoft.com/office/powerpoint/2010/main" val="321360089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755BE-860E-40EB-ADA6-6E82BCB49EC3}"/>
              </a:ext>
            </a:extLst>
          </p:cNvPr>
          <p:cNvSpPr>
            <a:spLocks noGrp="1"/>
          </p:cNvSpPr>
          <p:nvPr>
            <p:ph type="title"/>
          </p:nvPr>
        </p:nvSpPr>
        <p:spPr/>
        <p:txBody>
          <a:bodyPr/>
          <a:lstStyle/>
          <a:p>
            <a:pPr>
              <a:spcBef>
                <a:spcPts val="300"/>
              </a:spcBef>
            </a:pPr>
            <a:r>
              <a:rPr lang="en-US" dirty="0"/>
              <a:t>Software Quality Metrics</a:t>
            </a:r>
          </a:p>
        </p:txBody>
      </p:sp>
      <p:sp>
        <p:nvSpPr>
          <p:cNvPr id="3" name="Content Placeholder 2">
            <a:extLst>
              <a:ext uri="{FF2B5EF4-FFF2-40B4-BE49-F238E27FC236}">
                <a16:creationId xmlns:a16="http://schemas.microsoft.com/office/drawing/2014/main" id="{72EF5DE0-5958-4171-A9E3-3D288A31AC3F}"/>
              </a:ext>
            </a:extLst>
          </p:cNvPr>
          <p:cNvSpPr>
            <a:spLocks noGrp="1"/>
          </p:cNvSpPr>
          <p:nvPr>
            <p:ph idx="1"/>
          </p:nvPr>
        </p:nvSpPr>
        <p:spPr>
          <a:xfrm>
            <a:off x="838200" y="1654444"/>
            <a:ext cx="10515600" cy="4522519"/>
          </a:xfrm>
        </p:spPr>
        <p:txBody>
          <a:bodyPr>
            <a:normAutofit/>
          </a:bodyPr>
          <a:lstStyle/>
          <a:p>
            <a:pPr marL="0" indent="0">
              <a:buNone/>
            </a:pPr>
            <a:r>
              <a:rPr lang="en-US" sz="2000" dirty="0"/>
              <a:t>Discuss the following items related to Software Quality Metrics</a:t>
            </a:r>
          </a:p>
          <a:p>
            <a:pPr marL="457200" indent="-457200">
              <a:buFont typeface="+mj-lt"/>
              <a:buAutoNum type="arabicPeriod"/>
            </a:pPr>
            <a:r>
              <a:rPr lang="en-US" sz="2000" dirty="0"/>
              <a:t>Software Quality vs Architecture Quality</a:t>
            </a:r>
          </a:p>
          <a:p>
            <a:pPr marL="457200" indent="-457200">
              <a:buFont typeface="+mj-lt"/>
              <a:buAutoNum type="arabicPeriod"/>
            </a:pPr>
            <a:r>
              <a:rPr lang="en-US" sz="2000" dirty="0"/>
              <a:t>Software Metrics Best Practices</a:t>
            </a:r>
          </a:p>
          <a:p>
            <a:pPr lvl="1">
              <a:buFont typeface="Wingdings" pitchFamily="2" charset="2"/>
              <a:buChar char="§"/>
            </a:pPr>
            <a:r>
              <a:rPr lang="en-US" sz="1600" dirty="0"/>
              <a:t>Consider using trends instead of (or in addition to) absolute numbers</a:t>
            </a:r>
          </a:p>
          <a:p>
            <a:pPr lvl="1">
              <a:buFont typeface="Wingdings" pitchFamily="2" charset="2"/>
              <a:buChar char="§"/>
            </a:pPr>
            <a:r>
              <a:rPr lang="en-US" sz="1600" dirty="0"/>
              <a:t>Consider surveys results when hard day is challenging</a:t>
            </a:r>
          </a:p>
          <a:p>
            <a:pPr marL="457200" indent="-457200">
              <a:buFont typeface="+mj-lt"/>
              <a:buAutoNum type="arabicPeriod"/>
            </a:pPr>
            <a:r>
              <a:rPr lang="en-US" sz="2000" dirty="0"/>
              <a:t>Common Software Metrics</a:t>
            </a:r>
          </a:p>
          <a:p>
            <a:pPr marL="457200" indent="-457200">
              <a:buFont typeface="+mj-lt"/>
              <a:buAutoNum type="arabicPeriod"/>
            </a:pPr>
            <a:r>
              <a:rPr lang="en-US" sz="2000" dirty="0"/>
              <a:t>Measuring Output to Normalizing Metrics… and to estimate</a:t>
            </a:r>
          </a:p>
          <a:p>
            <a:pPr marL="457200" indent="-457200">
              <a:buFont typeface="+mj-lt"/>
              <a:buAutoNum type="arabicPeriod"/>
            </a:pPr>
            <a:r>
              <a:rPr lang="en-US" sz="2000" dirty="0"/>
              <a:t>Favorite Metric – Improve Weighted Average Defect Density</a:t>
            </a:r>
          </a:p>
          <a:p>
            <a:pPr marL="457200" indent="-457200">
              <a:buFont typeface="+mj-lt"/>
              <a:buAutoNum type="arabicPeriod"/>
            </a:pPr>
            <a:r>
              <a:rPr lang="en-US" sz="2000" dirty="0"/>
              <a:t>Case Study – EQUIP Metrics and Goals</a:t>
            </a:r>
          </a:p>
          <a:p>
            <a:pPr marL="457200" indent="-457200">
              <a:buFont typeface="+mj-lt"/>
              <a:buAutoNum type="arabicPeriod"/>
            </a:pPr>
            <a:endParaRPr lang="en-US" sz="2000" dirty="0"/>
          </a:p>
          <a:p>
            <a:pPr marL="457200" indent="-457200">
              <a:buFont typeface="+mj-lt"/>
              <a:buAutoNum type="arabicPeriod"/>
            </a:pPr>
            <a:endParaRPr lang="en-US" sz="2000" dirty="0"/>
          </a:p>
          <a:p>
            <a:pPr marL="0" indent="0">
              <a:buNone/>
            </a:pPr>
            <a:endParaRPr lang="en-US" sz="2000" dirty="0"/>
          </a:p>
          <a:p>
            <a:pPr marL="0" indent="0">
              <a:buNone/>
            </a:pPr>
            <a:endParaRPr lang="en-US" sz="2000" dirty="0"/>
          </a:p>
        </p:txBody>
      </p:sp>
    </p:spTree>
    <p:extLst>
      <p:ext uri="{BB962C8B-B14F-4D97-AF65-F5344CB8AC3E}">
        <p14:creationId xmlns:p14="http://schemas.microsoft.com/office/powerpoint/2010/main" val="11336714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Metrics</a:t>
            </a:r>
          </a:p>
        </p:txBody>
      </p:sp>
      <p:sp>
        <p:nvSpPr>
          <p:cNvPr id="3" name="Content Placeholder 2"/>
          <p:cNvSpPr>
            <a:spLocks noGrp="1"/>
          </p:cNvSpPr>
          <p:nvPr>
            <p:ph idx="1"/>
          </p:nvPr>
        </p:nvSpPr>
        <p:spPr>
          <a:xfrm>
            <a:off x="838198" y="1525772"/>
            <a:ext cx="10515601" cy="4651191"/>
          </a:xfrm>
        </p:spPr>
        <p:txBody>
          <a:bodyPr>
            <a:normAutofit/>
          </a:bodyPr>
          <a:lstStyle/>
          <a:p>
            <a:pPr marL="0" indent="0">
              <a:buNone/>
            </a:pPr>
            <a:r>
              <a:rPr lang="en-US" sz="2000" dirty="0"/>
              <a:t>What makes bad metrics?</a:t>
            </a:r>
          </a:p>
          <a:p>
            <a:r>
              <a:rPr lang="en-US" sz="2000" dirty="0"/>
              <a:t>Can drive bad behavior or are easy to “game”</a:t>
            </a:r>
          </a:p>
          <a:p>
            <a:r>
              <a:rPr lang="en-US" sz="2000" dirty="0"/>
              <a:t>Allows one group to declare success (project management, architecture, business analysts, etc.) while the overall project is failing</a:t>
            </a:r>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p:txBody>
      </p:sp>
    </p:spTree>
    <p:extLst>
      <p:ext uri="{BB962C8B-B14F-4D97-AF65-F5344CB8AC3E}">
        <p14:creationId xmlns:p14="http://schemas.microsoft.com/office/powerpoint/2010/main" val="216258368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Common Metrics for Software Development</a:t>
            </a:r>
          </a:p>
        </p:txBody>
      </p:sp>
      <p:sp>
        <p:nvSpPr>
          <p:cNvPr id="3" name="Content Placeholder 2"/>
          <p:cNvSpPr>
            <a:spLocks noGrp="1"/>
          </p:cNvSpPr>
          <p:nvPr>
            <p:ph idx="1"/>
          </p:nvPr>
        </p:nvSpPr>
        <p:spPr>
          <a:xfrm>
            <a:off x="838198" y="1525772"/>
            <a:ext cx="10515601" cy="4651191"/>
          </a:xfrm>
        </p:spPr>
        <p:txBody>
          <a:bodyPr>
            <a:normAutofit/>
          </a:bodyPr>
          <a:lstStyle/>
          <a:p>
            <a:r>
              <a:rPr lang="en-US" sz="2000" dirty="0"/>
              <a:t>Line of code per time-period</a:t>
            </a:r>
          </a:p>
          <a:p>
            <a:r>
              <a:rPr lang="en-US" sz="2000" dirty="0"/>
              <a:t>On-time</a:t>
            </a:r>
          </a:p>
          <a:p>
            <a:r>
              <a:rPr lang="en-US" sz="2000" dirty="0"/>
              <a:t>On-budget</a:t>
            </a:r>
          </a:p>
          <a:p>
            <a:r>
              <a:rPr lang="en-US" sz="2000" dirty="0"/>
              <a:t>… Scope delivered</a:t>
            </a:r>
          </a:p>
          <a:p>
            <a:r>
              <a:rPr lang="en-US" sz="2000" dirty="0"/>
              <a:t>Defects</a:t>
            </a:r>
          </a:p>
          <a:p>
            <a:r>
              <a:rPr lang="en-US" sz="2000" dirty="0"/>
              <a:t>Weighted Defects</a:t>
            </a:r>
          </a:p>
          <a:p>
            <a:r>
              <a:rPr lang="en-US" sz="2000" dirty="0"/>
              <a:t>Weighted Defects per unit delivered</a:t>
            </a:r>
          </a:p>
          <a:p>
            <a:r>
              <a:rPr lang="en-US" sz="2000" dirty="0"/>
              <a:t>Unit delivered per hour/day/month… per person</a:t>
            </a:r>
          </a:p>
          <a:p>
            <a:r>
              <a:rPr lang="en-US" sz="2000" dirty="0"/>
              <a:t>Unit delivered per hour/day/month… per dollar</a:t>
            </a:r>
          </a:p>
          <a:p>
            <a:pPr marL="0" indent="0">
              <a:buNone/>
            </a:pPr>
            <a:endParaRPr lang="en-US" sz="2000" dirty="0"/>
          </a:p>
          <a:p>
            <a:pPr marL="0" indent="0">
              <a:buNone/>
            </a:pPr>
            <a:endParaRPr lang="en-US" sz="2000" dirty="0"/>
          </a:p>
          <a:p>
            <a:endParaRPr lang="en-US" sz="2000" dirty="0"/>
          </a:p>
          <a:p>
            <a:pPr marL="0" indent="0">
              <a:buNone/>
            </a:pPr>
            <a:endParaRPr lang="en-US" sz="2000" dirty="0"/>
          </a:p>
          <a:p>
            <a:pPr marL="0" indent="0">
              <a:buNone/>
            </a:pPr>
            <a:endParaRPr lang="en-US" sz="2000" dirty="0"/>
          </a:p>
          <a:p>
            <a:pPr marL="0" indent="0">
              <a:buNone/>
            </a:pPr>
            <a:endParaRPr lang="en-US" sz="2000" dirty="0"/>
          </a:p>
        </p:txBody>
      </p:sp>
    </p:spTree>
    <p:extLst>
      <p:ext uri="{BB962C8B-B14F-4D97-AF65-F5344CB8AC3E}">
        <p14:creationId xmlns:p14="http://schemas.microsoft.com/office/powerpoint/2010/main" val="165790691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Common Metrics for Agile Software Development</a:t>
            </a:r>
          </a:p>
        </p:txBody>
      </p:sp>
      <p:sp>
        <p:nvSpPr>
          <p:cNvPr id="3" name="Content Placeholder 2"/>
          <p:cNvSpPr>
            <a:spLocks noGrp="1"/>
          </p:cNvSpPr>
          <p:nvPr>
            <p:ph idx="1"/>
          </p:nvPr>
        </p:nvSpPr>
        <p:spPr>
          <a:xfrm>
            <a:off x="838198" y="1525772"/>
            <a:ext cx="10515601" cy="4651191"/>
          </a:xfrm>
        </p:spPr>
        <p:txBody>
          <a:bodyPr>
            <a:normAutofit/>
          </a:bodyPr>
          <a:lstStyle/>
          <a:p>
            <a:r>
              <a:rPr lang="en-US" sz="2000" dirty="0"/>
              <a:t>Story Points per Sprint per person</a:t>
            </a:r>
          </a:p>
          <a:p>
            <a:r>
              <a:rPr lang="en-US" sz="2000" dirty="0"/>
              <a:t>Say/Do ratio</a:t>
            </a:r>
          </a:p>
          <a:p>
            <a:r>
              <a:rPr lang="en-US" sz="2000" dirty="0"/>
              <a:t>Story Points delivered per Sprint… change in Story Points delivered per Sprint</a:t>
            </a:r>
          </a:p>
          <a:p>
            <a:r>
              <a:rPr lang="en-US" sz="2000" dirty="0"/>
              <a:t>Team versatility</a:t>
            </a:r>
          </a:p>
          <a:p>
            <a:r>
              <a:rPr lang="en-US" sz="2000" dirty="0"/>
              <a:t>Percent coverage with automated testing… or TDD</a:t>
            </a:r>
          </a:p>
          <a:p>
            <a:r>
              <a:rPr lang="en-US" sz="2000" dirty="0"/>
              <a:t>Satisfaction surveys (internal or external)</a:t>
            </a:r>
          </a:p>
          <a:p>
            <a:r>
              <a:rPr lang="en-US" sz="2000" dirty="0"/>
              <a:t>Eric’s Favorite: Weighted Defect Density per 10,000 hours worked… production </a:t>
            </a:r>
          </a:p>
          <a:p>
            <a:pPr marL="0" indent="0">
              <a:buNone/>
            </a:pPr>
            <a:endParaRPr lang="en-US" sz="2000" dirty="0"/>
          </a:p>
          <a:p>
            <a:endParaRPr lang="en-US" sz="2000" dirty="0"/>
          </a:p>
          <a:p>
            <a:pPr marL="0" indent="0">
              <a:buNone/>
            </a:pPr>
            <a:endParaRPr lang="en-US" sz="2000" dirty="0"/>
          </a:p>
          <a:p>
            <a:pPr marL="0" indent="0">
              <a:buNone/>
            </a:pPr>
            <a:endParaRPr lang="en-US" sz="2000" dirty="0"/>
          </a:p>
          <a:p>
            <a:endParaRPr lang="en-US" sz="2000" dirty="0"/>
          </a:p>
          <a:p>
            <a:pPr marL="0" indent="0">
              <a:buNone/>
            </a:pPr>
            <a:endParaRPr lang="en-US" sz="2000" dirty="0"/>
          </a:p>
          <a:p>
            <a:pPr marL="0" indent="0">
              <a:buNone/>
            </a:pPr>
            <a:endParaRPr lang="en-US" sz="2000" dirty="0"/>
          </a:p>
          <a:p>
            <a:pPr marL="0" indent="0">
              <a:buNone/>
            </a:pPr>
            <a:endParaRPr lang="en-US" sz="2000" dirty="0"/>
          </a:p>
        </p:txBody>
      </p:sp>
    </p:spTree>
    <p:extLst>
      <p:ext uri="{BB962C8B-B14F-4D97-AF65-F5344CB8AC3E}">
        <p14:creationId xmlns:p14="http://schemas.microsoft.com/office/powerpoint/2010/main" val="250043585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Metrics Recommendations</a:t>
            </a:r>
          </a:p>
        </p:txBody>
      </p:sp>
      <p:sp>
        <p:nvSpPr>
          <p:cNvPr id="3" name="Content Placeholder 2"/>
          <p:cNvSpPr>
            <a:spLocks noGrp="1"/>
          </p:cNvSpPr>
          <p:nvPr>
            <p:ph idx="1"/>
          </p:nvPr>
        </p:nvSpPr>
        <p:spPr>
          <a:xfrm>
            <a:off x="838198" y="1525772"/>
            <a:ext cx="10515601" cy="4651191"/>
          </a:xfrm>
        </p:spPr>
        <p:txBody>
          <a:bodyPr>
            <a:normAutofit/>
          </a:bodyPr>
          <a:lstStyle/>
          <a:p>
            <a:r>
              <a:rPr lang="en-US" sz="2000" dirty="0"/>
              <a:t>Distinguish between organizational level, team level, and team roll-up metrics</a:t>
            </a:r>
          </a:p>
          <a:p>
            <a:r>
              <a:rPr lang="en-US" sz="2000" dirty="0"/>
              <a:t>Distinguish between optional and mandatory metrics (</a:t>
            </a:r>
            <a:r>
              <a:rPr lang="en-US" sz="2000" u="sng" dirty="0"/>
              <a:t>insist</a:t>
            </a:r>
            <a:r>
              <a:rPr lang="en-US" sz="2000" dirty="0"/>
              <a:t> on compliance with mandatory)</a:t>
            </a:r>
          </a:p>
          <a:p>
            <a:r>
              <a:rPr lang="en-US" sz="2000" dirty="0"/>
              <a:t>Start small… very few but high-quality mandatory metrics</a:t>
            </a:r>
          </a:p>
          <a:p>
            <a:r>
              <a:rPr lang="en-US" sz="2000" dirty="0"/>
              <a:t>Provide and reward (and insist on) transparency</a:t>
            </a:r>
          </a:p>
          <a:p>
            <a:r>
              <a:rPr lang="en-US" sz="2000" dirty="0"/>
              <a:t>NEVER use metrics to punish a team… reward them for being transparent with painful metrics</a:t>
            </a:r>
          </a:p>
          <a:p>
            <a:r>
              <a:rPr lang="en-US" sz="2000" dirty="0"/>
              <a:t>Promote metrics that are working well for several teams to roll-up and/or mandatory metrics</a:t>
            </a:r>
          </a:p>
          <a:p>
            <a:r>
              <a:rPr lang="en-US" sz="2000" dirty="0"/>
              <a:t>Be VERY careful about metrics that attempt to directly or indirectly </a:t>
            </a:r>
            <a:r>
              <a:rPr lang="en-US" sz="2000" u="sng" dirty="0"/>
              <a:t>measure productivity </a:t>
            </a:r>
            <a:r>
              <a:rPr lang="en-US" sz="2000" dirty="0"/>
              <a:t>across teams… they are complex, expensive, have low confidence, and can cause negative behavior</a:t>
            </a:r>
          </a:p>
          <a:p>
            <a:r>
              <a:rPr lang="en-US" sz="2000" dirty="0"/>
              <a:t>Consider productivity improvement metrics as a less painful alternative</a:t>
            </a:r>
          </a:p>
          <a:p>
            <a:endParaRPr lang="en-US" sz="2000" dirty="0"/>
          </a:p>
          <a:p>
            <a:pPr marL="0" indent="0">
              <a:buNone/>
            </a:pPr>
            <a:r>
              <a:rPr lang="en-US" sz="2000" dirty="0"/>
              <a:t> </a:t>
            </a:r>
          </a:p>
          <a:p>
            <a:pPr marL="0" indent="0">
              <a:buNone/>
            </a:pPr>
            <a:endParaRPr lang="en-US" sz="2000" dirty="0"/>
          </a:p>
          <a:p>
            <a:endParaRPr lang="en-US" sz="2000" dirty="0"/>
          </a:p>
          <a:p>
            <a:pPr marL="0" indent="0">
              <a:buNone/>
            </a:pPr>
            <a:endParaRPr lang="en-US" sz="2000" dirty="0"/>
          </a:p>
          <a:p>
            <a:pPr marL="0" indent="0">
              <a:buNone/>
            </a:pPr>
            <a:endParaRPr lang="en-US" sz="2000" dirty="0"/>
          </a:p>
          <a:p>
            <a:endParaRPr lang="en-US" sz="2000" dirty="0"/>
          </a:p>
          <a:p>
            <a:pPr marL="0" indent="0">
              <a:buNone/>
            </a:pPr>
            <a:endParaRPr lang="en-US" sz="2000" dirty="0"/>
          </a:p>
          <a:p>
            <a:pPr marL="0" indent="0">
              <a:buNone/>
            </a:pPr>
            <a:endParaRPr lang="en-US" sz="2000" dirty="0"/>
          </a:p>
          <a:p>
            <a:pPr marL="0" indent="0">
              <a:buNone/>
            </a:pPr>
            <a:endParaRPr lang="en-US" sz="2000" dirty="0"/>
          </a:p>
        </p:txBody>
      </p:sp>
    </p:spTree>
    <p:extLst>
      <p:ext uri="{BB962C8B-B14F-4D97-AF65-F5344CB8AC3E}">
        <p14:creationId xmlns:p14="http://schemas.microsoft.com/office/powerpoint/2010/main" val="24185940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27CE47F-3EF6-48CA-9239-E8B6E5C6B41A}"/>
              </a:ext>
            </a:extLst>
          </p:cNvPr>
          <p:cNvSpPr>
            <a:spLocks noGrp="1"/>
          </p:cNvSpPr>
          <p:nvPr>
            <p:ph type="title"/>
          </p:nvPr>
        </p:nvSpPr>
        <p:spPr>
          <a:xfrm>
            <a:off x="838200" y="365125"/>
            <a:ext cx="10515600" cy="1325563"/>
          </a:xfrm>
        </p:spPr>
        <p:txBody>
          <a:bodyPr>
            <a:normAutofit/>
          </a:bodyPr>
          <a:lstStyle/>
          <a:p>
            <a:r>
              <a:rPr lang="en-US" sz="3600" dirty="0">
                <a:latin typeface="+mn-lt"/>
              </a:rPr>
              <a:t>REST</a:t>
            </a:r>
          </a:p>
        </p:txBody>
      </p:sp>
      <p:sp>
        <p:nvSpPr>
          <p:cNvPr id="3" name="Rectangle 2">
            <a:extLst>
              <a:ext uri="{FF2B5EF4-FFF2-40B4-BE49-F238E27FC236}">
                <a16:creationId xmlns:a16="http://schemas.microsoft.com/office/drawing/2014/main" id="{6D4E1A95-16DC-4582-B3DE-CCF6667D032F}"/>
              </a:ext>
            </a:extLst>
          </p:cNvPr>
          <p:cNvSpPr/>
          <p:nvPr/>
        </p:nvSpPr>
        <p:spPr>
          <a:xfrm>
            <a:off x="752475" y="1614309"/>
            <a:ext cx="10515600" cy="4524315"/>
          </a:xfrm>
          <a:prstGeom prst="rect">
            <a:avLst/>
          </a:prstGeom>
        </p:spPr>
        <p:txBody>
          <a:bodyPr wrap="square">
            <a:spAutoFit/>
          </a:bodyPr>
          <a:lstStyle/>
          <a:p>
            <a:r>
              <a:rPr lang="en-US" dirty="0"/>
              <a:t>Representational State Transfer (REST) is an architectural style that defines a set of constraints and properties based on HTTP. Other kinds of web services, such as SOAP web services, expose their own arbitrary sets of operations.</a:t>
            </a:r>
          </a:p>
          <a:p>
            <a:endParaRPr lang="en-US" dirty="0"/>
          </a:p>
          <a:p>
            <a:r>
              <a:rPr lang="en-US" dirty="0"/>
              <a:t>"Web resources" were first defined on the World Wide Web as documents or files identified by their URLs. However, today they have a much more generic and abstract definition that encompasses every thing or entity that can be identified, named, addressed, or handled, in any way whatsoever, on the web. In a RESTful web service, requests made to a resource's URI will elicit a response that may be in HTML, XML, JSON, or some other format. The response may confirm that some alteration has been made to the stored resource, and the response may provide hypertext links to other related resources or collections of resources. When HTTP is used, as is most common, the operations available are GET, POST, PUT, DELETE, and other predefined CRUD HTTP methods.</a:t>
            </a:r>
          </a:p>
          <a:p>
            <a:endParaRPr lang="en-US" dirty="0"/>
          </a:p>
          <a:p>
            <a:r>
              <a:rPr lang="en-US" dirty="0"/>
              <a:t>By using a stateless protocol and standard operations, REST systems aim for fast performance, reliability, and the ability to grow, by re-using components that can be managed and updated without affecting the system as a whole, even while it is running.</a:t>
            </a:r>
          </a:p>
        </p:txBody>
      </p:sp>
      <p:pic>
        <p:nvPicPr>
          <p:cNvPr id="6" name="Picture 5">
            <a:extLst>
              <a:ext uri="{FF2B5EF4-FFF2-40B4-BE49-F238E27FC236}">
                <a16:creationId xmlns:a16="http://schemas.microsoft.com/office/drawing/2014/main" id="{2CE7C933-0F89-420D-9B13-0331165A1E50}"/>
              </a:ext>
            </a:extLst>
          </p:cNvPr>
          <p:cNvPicPr>
            <a:picLocks noChangeAspect="1"/>
          </p:cNvPicPr>
          <p:nvPr/>
        </p:nvPicPr>
        <p:blipFill>
          <a:blip r:embed="rId3"/>
          <a:stretch>
            <a:fillRect/>
          </a:stretch>
        </p:blipFill>
        <p:spPr>
          <a:xfrm>
            <a:off x="10765403" y="59830"/>
            <a:ext cx="1290389" cy="1420356"/>
          </a:xfrm>
          <a:prstGeom prst="rect">
            <a:avLst/>
          </a:prstGeom>
        </p:spPr>
      </p:pic>
    </p:spTree>
    <p:extLst>
      <p:ext uri="{BB962C8B-B14F-4D97-AF65-F5344CB8AC3E}">
        <p14:creationId xmlns:p14="http://schemas.microsoft.com/office/powerpoint/2010/main" val="238103128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Measuring Team Output… and Estimating/Planning</a:t>
            </a:r>
          </a:p>
        </p:txBody>
      </p:sp>
      <p:sp>
        <p:nvSpPr>
          <p:cNvPr id="3" name="Content Placeholder 2"/>
          <p:cNvSpPr>
            <a:spLocks noGrp="1"/>
          </p:cNvSpPr>
          <p:nvPr>
            <p:ph idx="1"/>
          </p:nvPr>
        </p:nvSpPr>
        <p:spPr>
          <a:xfrm>
            <a:off x="838198" y="1525772"/>
            <a:ext cx="10515601" cy="4651191"/>
          </a:xfrm>
        </p:spPr>
        <p:txBody>
          <a:bodyPr>
            <a:normAutofit/>
          </a:bodyPr>
          <a:lstStyle/>
          <a:p>
            <a:pPr marL="0" indent="0">
              <a:buNone/>
            </a:pPr>
            <a:r>
              <a:rPr lang="en-US" sz="2000" dirty="0"/>
              <a:t>Be wary! No, be afraid!!</a:t>
            </a:r>
          </a:p>
          <a:p>
            <a:r>
              <a:rPr lang="en-US" sz="2000" dirty="0"/>
              <a:t>Story Points</a:t>
            </a:r>
          </a:p>
          <a:p>
            <a:r>
              <a:rPr lang="en-US" sz="2000" dirty="0"/>
              <a:t>Use Case Points</a:t>
            </a:r>
          </a:p>
          <a:p>
            <a:r>
              <a:rPr lang="en-US" sz="2000" dirty="0"/>
              <a:t>Function Points</a:t>
            </a:r>
          </a:p>
          <a:p>
            <a:pPr marL="0" indent="0">
              <a:buNone/>
            </a:pPr>
            <a:endParaRPr lang="en-US" sz="2000" dirty="0"/>
          </a:p>
          <a:p>
            <a:pPr marL="0" indent="0">
              <a:buNone/>
            </a:pPr>
            <a:endParaRPr lang="en-US" sz="2000" dirty="0"/>
          </a:p>
          <a:p>
            <a:endParaRPr lang="en-US" sz="2000" dirty="0"/>
          </a:p>
          <a:p>
            <a:pPr marL="0" indent="0">
              <a:buNone/>
            </a:pPr>
            <a:endParaRPr lang="en-US" sz="2000" dirty="0"/>
          </a:p>
          <a:p>
            <a:pPr marL="0" indent="0">
              <a:buNone/>
            </a:pPr>
            <a:endParaRPr lang="en-US" sz="2000" dirty="0"/>
          </a:p>
          <a:p>
            <a:endParaRPr lang="en-US" sz="2000" dirty="0"/>
          </a:p>
          <a:p>
            <a:pPr marL="0" indent="0">
              <a:buNone/>
            </a:pPr>
            <a:endParaRPr lang="en-US" sz="2000" dirty="0"/>
          </a:p>
          <a:p>
            <a:pPr marL="0" indent="0">
              <a:buNone/>
            </a:pPr>
            <a:endParaRPr lang="en-US" sz="2000" dirty="0"/>
          </a:p>
          <a:p>
            <a:pPr marL="0" indent="0">
              <a:buNone/>
            </a:pPr>
            <a:endParaRPr lang="en-US" sz="2000" dirty="0"/>
          </a:p>
        </p:txBody>
      </p:sp>
    </p:spTree>
    <p:extLst>
      <p:ext uri="{BB962C8B-B14F-4D97-AF65-F5344CB8AC3E}">
        <p14:creationId xmlns:p14="http://schemas.microsoft.com/office/powerpoint/2010/main" val="189824999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5F1C67-D660-436D-ACD5-86650CA618BC}"/>
              </a:ext>
            </a:extLst>
          </p:cNvPr>
          <p:cNvSpPr>
            <a:spLocks noGrp="1"/>
          </p:cNvSpPr>
          <p:nvPr>
            <p:ph type="title"/>
          </p:nvPr>
        </p:nvSpPr>
        <p:spPr/>
        <p:txBody>
          <a:bodyPr/>
          <a:lstStyle/>
          <a:p>
            <a:r>
              <a:rPr lang="en-US" dirty="0"/>
              <a:t>Example Metrics Scorecard</a:t>
            </a:r>
          </a:p>
        </p:txBody>
      </p:sp>
      <p:pic>
        <p:nvPicPr>
          <p:cNvPr id="4" name="Picture 3">
            <a:extLst>
              <a:ext uri="{FF2B5EF4-FFF2-40B4-BE49-F238E27FC236}">
                <a16:creationId xmlns:a16="http://schemas.microsoft.com/office/drawing/2014/main" id="{9EE23826-039A-42C5-B30E-67BDAD6D6BCD}"/>
              </a:ext>
            </a:extLst>
          </p:cNvPr>
          <p:cNvPicPr>
            <a:picLocks noChangeAspect="1"/>
          </p:cNvPicPr>
          <p:nvPr/>
        </p:nvPicPr>
        <p:blipFill>
          <a:blip r:embed="rId2"/>
          <a:stretch>
            <a:fillRect/>
          </a:stretch>
        </p:blipFill>
        <p:spPr>
          <a:xfrm>
            <a:off x="793750" y="2429842"/>
            <a:ext cx="10604500" cy="2350132"/>
          </a:xfrm>
          <a:prstGeom prst="rect">
            <a:avLst/>
          </a:prstGeom>
        </p:spPr>
      </p:pic>
    </p:spTree>
    <p:extLst>
      <p:ext uri="{BB962C8B-B14F-4D97-AF65-F5344CB8AC3E}">
        <p14:creationId xmlns:p14="http://schemas.microsoft.com/office/powerpoint/2010/main" val="201705007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D0EA8043-9C69-49E0-808D-839C6E98A337}"/>
              </a:ext>
            </a:extLst>
          </p:cNvPr>
          <p:cNvPicPr>
            <a:picLocks noGrp="1" noChangeAspect="1"/>
          </p:cNvPicPr>
          <p:nvPr>
            <p:ph idx="1"/>
          </p:nvPr>
        </p:nvPicPr>
        <p:blipFill rotWithShape="1">
          <a:blip r:embed="rId3"/>
          <a:srcRect r="1193" b="1268"/>
          <a:stretch/>
        </p:blipFill>
        <p:spPr>
          <a:xfrm>
            <a:off x="643467" y="934467"/>
            <a:ext cx="10818283" cy="4945634"/>
          </a:xfrm>
          <a:prstGeom prst="rect">
            <a:avLst/>
          </a:prstGeom>
        </p:spPr>
      </p:pic>
    </p:spTree>
    <p:extLst>
      <p:ext uri="{BB962C8B-B14F-4D97-AF65-F5344CB8AC3E}">
        <p14:creationId xmlns:p14="http://schemas.microsoft.com/office/powerpoint/2010/main" val="56770437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3025490"/>
            <a:ext cx="9144000" cy="807019"/>
          </a:xfrm>
        </p:spPr>
        <p:txBody>
          <a:bodyPr anchor="ctr">
            <a:noAutofit/>
          </a:bodyPr>
          <a:lstStyle/>
          <a:p>
            <a:r>
              <a:rPr lang="en-US" sz="3600" dirty="0"/>
              <a:t>Improve Weighted Average Defect Density</a:t>
            </a:r>
          </a:p>
        </p:txBody>
      </p:sp>
    </p:spTree>
    <p:extLst>
      <p:ext uri="{BB962C8B-B14F-4D97-AF65-F5344CB8AC3E}">
        <p14:creationId xmlns:p14="http://schemas.microsoft.com/office/powerpoint/2010/main" val="159522762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3025490"/>
            <a:ext cx="9144000" cy="807019"/>
          </a:xfrm>
        </p:spPr>
        <p:txBody>
          <a:bodyPr anchor="ctr">
            <a:noAutofit/>
          </a:bodyPr>
          <a:lstStyle/>
          <a:p>
            <a:r>
              <a:rPr lang="en-US" sz="3600" dirty="0"/>
              <a:t>Preview Case Study – </a:t>
            </a:r>
            <a:br>
              <a:rPr lang="en-US" sz="3600" dirty="0"/>
            </a:br>
            <a:r>
              <a:rPr lang="en-US" sz="3600" dirty="0"/>
              <a:t>EQUIP Architecture &amp; Metrics </a:t>
            </a:r>
          </a:p>
        </p:txBody>
      </p:sp>
    </p:spTree>
    <p:extLst>
      <p:ext uri="{BB962C8B-B14F-4D97-AF65-F5344CB8AC3E}">
        <p14:creationId xmlns:p14="http://schemas.microsoft.com/office/powerpoint/2010/main" val="382992661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2EBAE23-C749-48AE-9358-5B0FEFDF8667}"/>
              </a:ext>
            </a:extLst>
          </p:cNvPr>
          <p:cNvPicPr>
            <a:picLocks noChangeAspect="1"/>
          </p:cNvPicPr>
          <p:nvPr/>
        </p:nvPicPr>
        <p:blipFill>
          <a:blip r:embed="rId2"/>
          <a:stretch>
            <a:fillRect/>
          </a:stretch>
        </p:blipFill>
        <p:spPr>
          <a:xfrm>
            <a:off x="177110" y="2008834"/>
            <a:ext cx="3105150" cy="2457450"/>
          </a:xfrm>
          <a:prstGeom prst="rect">
            <a:avLst/>
          </a:prstGeom>
        </p:spPr>
      </p:pic>
      <p:pic>
        <p:nvPicPr>
          <p:cNvPr id="5" name="Picture 4">
            <a:extLst>
              <a:ext uri="{FF2B5EF4-FFF2-40B4-BE49-F238E27FC236}">
                <a16:creationId xmlns:a16="http://schemas.microsoft.com/office/drawing/2014/main" id="{445508D6-FCB5-4859-B006-0CB0B87BC1CD}"/>
              </a:ext>
            </a:extLst>
          </p:cNvPr>
          <p:cNvPicPr>
            <a:picLocks noChangeAspect="1"/>
          </p:cNvPicPr>
          <p:nvPr/>
        </p:nvPicPr>
        <p:blipFill>
          <a:blip r:embed="rId3"/>
          <a:stretch>
            <a:fillRect/>
          </a:stretch>
        </p:blipFill>
        <p:spPr>
          <a:xfrm>
            <a:off x="1017638" y="341383"/>
            <a:ext cx="3349113" cy="1781443"/>
          </a:xfrm>
          <a:prstGeom prst="rect">
            <a:avLst/>
          </a:prstGeom>
        </p:spPr>
      </p:pic>
      <p:pic>
        <p:nvPicPr>
          <p:cNvPr id="4" name="Picture 3">
            <a:extLst>
              <a:ext uri="{FF2B5EF4-FFF2-40B4-BE49-F238E27FC236}">
                <a16:creationId xmlns:a16="http://schemas.microsoft.com/office/drawing/2014/main" id="{5B9357A3-D2F0-4205-8A4F-BA6608F315E8}"/>
              </a:ext>
            </a:extLst>
          </p:cNvPr>
          <p:cNvPicPr>
            <a:picLocks noChangeAspect="1"/>
          </p:cNvPicPr>
          <p:nvPr/>
        </p:nvPicPr>
        <p:blipFill>
          <a:blip r:embed="rId4"/>
          <a:stretch>
            <a:fillRect/>
          </a:stretch>
        </p:blipFill>
        <p:spPr>
          <a:xfrm>
            <a:off x="1554955" y="1119423"/>
            <a:ext cx="5743777" cy="1781443"/>
          </a:xfrm>
          <a:prstGeom prst="rect">
            <a:avLst/>
          </a:prstGeom>
        </p:spPr>
      </p:pic>
      <p:pic>
        <p:nvPicPr>
          <p:cNvPr id="6" name="Picture 5">
            <a:extLst>
              <a:ext uri="{FF2B5EF4-FFF2-40B4-BE49-F238E27FC236}">
                <a16:creationId xmlns:a16="http://schemas.microsoft.com/office/drawing/2014/main" id="{58A210C4-5416-48CE-889F-80437356FF40}"/>
              </a:ext>
            </a:extLst>
          </p:cNvPr>
          <p:cNvPicPr>
            <a:picLocks noChangeAspect="1"/>
          </p:cNvPicPr>
          <p:nvPr/>
        </p:nvPicPr>
        <p:blipFill>
          <a:blip r:embed="rId5"/>
          <a:stretch>
            <a:fillRect/>
          </a:stretch>
        </p:blipFill>
        <p:spPr>
          <a:xfrm>
            <a:off x="8645166" y="341383"/>
            <a:ext cx="2799886" cy="3889119"/>
          </a:xfrm>
          <a:prstGeom prst="rect">
            <a:avLst/>
          </a:prstGeom>
          <a:noFill/>
          <a:ln w="12700">
            <a:noFill/>
          </a:ln>
        </p:spPr>
      </p:pic>
      <p:pic>
        <p:nvPicPr>
          <p:cNvPr id="7" name="Picture 6">
            <a:extLst>
              <a:ext uri="{FF2B5EF4-FFF2-40B4-BE49-F238E27FC236}">
                <a16:creationId xmlns:a16="http://schemas.microsoft.com/office/drawing/2014/main" id="{53AB4372-FE60-4185-9F09-BDCA72D625DA}"/>
              </a:ext>
            </a:extLst>
          </p:cNvPr>
          <p:cNvPicPr>
            <a:picLocks noChangeAspect="1"/>
          </p:cNvPicPr>
          <p:nvPr/>
        </p:nvPicPr>
        <p:blipFill>
          <a:blip r:embed="rId6"/>
          <a:stretch>
            <a:fillRect/>
          </a:stretch>
        </p:blipFill>
        <p:spPr>
          <a:xfrm>
            <a:off x="9311369" y="3119327"/>
            <a:ext cx="2799886" cy="3076798"/>
          </a:xfrm>
          <a:prstGeom prst="rect">
            <a:avLst/>
          </a:prstGeom>
        </p:spPr>
      </p:pic>
      <p:pic>
        <p:nvPicPr>
          <p:cNvPr id="8" name="Picture 7">
            <a:extLst>
              <a:ext uri="{FF2B5EF4-FFF2-40B4-BE49-F238E27FC236}">
                <a16:creationId xmlns:a16="http://schemas.microsoft.com/office/drawing/2014/main" id="{C2C4508E-D280-47C4-B77C-9157F2981179}"/>
              </a:ext>
            </a:extLst>
          </p:cNvPr>
          <p:cNvPicPr>
            <a:picLocks noChangeAspect="1"/>
          </p:cNvPicPr>
          <p:nvPr/>
        </p:nvPicPr>
        <p:blipFill rotWithShape="1">
          <a:blip r:embed="rId7"/>
          <a:srcRect t="614"/>
          <a:stretch/>
        </p:blipFill>
        <p:spPr>
          <a:xfrm>
            <a:off x="5957803" y="3237559"/>
            <a:ext cx="2687363" cy="3279058"/>
          </a:xfrm>
          <a:prstGeom prst="rect">
            <a:avLst/>
          </a:prstGeom>
        </p:spPr>
      </p:pic>
      <p:pic>
        <p:nvPicPr>
          <p:cNvPr id="3" name="Picture 2">
            <a:extLst>
              <a:ext uri="{FF2B5EF4-FFF2-40B4-BE49-F238E27FC236}">
                <a16:creationId xmlns:a16="http://schemas.microsoft.com/office/drawing/2014/main" id="{BE95B872-D1D6-433D-A328-CBFBDD752BCD}"/>
              </a:ext>
            </a:extLst>
          </p:cNvPr>
          <p:cNvPicPr>
            <a:picLocks noChangeAspect="1"/>
          </p:cNvPicPr>
          <p:nvPr/>
        </p:nvPicPr>
        <p:blipFill>
          <a:blip r:embed="rId8"/>
          <a:stretch>
            <a:fillRect/>
          </a:stretch>
        </p:blipFill>
        <p:spPr>
          <a:xfrm>
            <a:off x="1416106" y="4109208"/>
            <a:ext cx="4152096" cy="2631239"/>
          </a:xfrm>
          <a:prstGeom prst="rect">
            <a:avLst/>
          </a:prstGeom>
          <a:ln w="19050">
            <a:solidFill>
              <a:schemeClr val="tx1"/>
            </a:solidFill>
          </a:ln>
        </p:spPr>
      </p:pic>
    </p:spTree>
    <p:extLst>
      <p:ext uri="{BB962C8B-B14F-4D97-AF65-F5344CB8AC3E}">
        <p14:creationId xmlns:p14="http://schemas.microsoft.com/office/powerpoint/2010/main" val="324094694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46D3B95-C41C-D644-B5C3-DA92434C0F6C}"/>
              </a:ext>
            </a:extLst>
          </p:cNvPr>
          <p:cNvPicPr>
            <a:picLocks noChangeAspect="1"/>
          </p:cNvPicPr>
          <p:nvPr/>
        </p:nvPicPr>
        <p:blipFill>
          <a:blip r:embed="rId2"/>
          <a:stretch>
            <a:fillRect/>
          </a:stretch>
        </p:blipFill>
        <p:spPr>
          <a:xfrm>
            <a:off x="1760588" y="268402"/>
            <a:ext cx="8670823" cy="6364472"/>
          </a:xfrm>
          <a:prstGeom prst="rect">
            <a:avLst/>
          </a:prstGeom>
          <a:ln w="12700">
            <a:solidFill>
              <a:schemeClr val="tx1"/>
            </a:solidFill>
          </a:ln>
          <a:effectLst>
            <a:softEdge rad="0"/>
          </a:effectLst>
        </p:spPr>
      </p:pic>
    </p:spTree>
    <p:extLst>
      <p:ext uri="{BB962C8B-B14F-4D97-AF65-F5344CB8AC3E}">
        <p14:creationId xmlns:p14="http://schemas.microsoft.com/office/powerpoint/2010/main" val="88540996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27CE47F-3EF6-48CA-9239-E8B6E5C6B41A}"/>
              </a:ext>
            </a:extLst>
          </p:cNvPr>
          <p:cNvSpPr>
            <a:spLocks noGrp="1"/>
          </p:cNvSpPr>
          <p:nvPr>
            <p:ph type="title"/>
          </p:nvPr>
        </p:nvSpPr>
        <p:spPr>
          <a:xfrm>
            <a:off x="473723" y="963877"/>
            <a:ext cx="3722573" cy="4930246"/>
          </a:xfrm>
        </p:spPr>
        <p:txBody>
          <a:bodyPr>
            <a:normAutofit/>
          </a:bodyPr>
          <a:lstStyle/>
          <a:p>
            <a:pPr algn="r"/>
            <a:r>
              <a:rPr lang="en-US" dirty="0">
                <a:solidFill>
                  <a:schemeClr val="accent1"/>
                </a:solidFill>
              </a:rPr>
              <a:t>People, Process, </a:t>
            </a:r>
            <a:br>
              <a:rPr lang="en-US" dirty="0">
                <a:solidFill>
                  <a:schemeClr val="accent1"/>
                </a:solidFill>
              </a:rPr>
            </a:br>
            <a:r>
              <a:rPr lang="en-US" dirty="0">
                <a:solidFill>
                  <a:schemeClr val="accent1"/>
                </a:solidFill>
              </a:rPr>
              <a:t>and Technology</a:t>
            </a:r>
            <a:br>
              <a:rPr lang="en-US" dirty="0">
                <a:solidFill>
                  <a:schemeClr val="accent1"/>
                </a:solidFill>
              </a:rPr>
            </a:br>
            <a:r>
              <a:rPr lang="en-US" dirty="0">
                <a:solidFill>
                  <a:schemeClr val="accent1"/>
                </a:solidFill>
              </a:rPr>
              <a:t>	</a:t>
            </a:r>
          </a:p>
        </p:txBody>
      </p:sp>
      <p:sp>
        <p:nvSpPr>
          <p:cNvPr id="5" name="Content Placeholder 2">
            <a:extLst>
              <a:ext uri="{FF2B5EF4-FFF2-40B4-BE49-F238E27FC236}">
                <a16:creationId xmlns:a16="http://schemas.microsoft.com/office/drawing/2014/main" id="{E8F0EA9A-219C-40FD-AE36-784EE1B77D56}"/>
              </a:ext>
            </a:extLst>
          </p:cNvPr>
          <p:cNvSpPr>
            <a:spLocks noGrp="1"/>
          </p:cNvSpPr>
          <p:nvPr>
            <p:ph idx="1"/>
          </p:nvPr>
        </p:nvSpPr>
        <p:spPr>
          <a:xfrm>
            <a:off x="4976031" y="963877"/>
            <a:ext cx="6377769" cy="4930246"/>
          </a:xfrm>
        </p:spPr>
        <p:txBody>
          <a:bodyPr anchor="ctr">
            <a:normAutofit lnSpcReduction="10000"/>
          </a:bodyPr>
          <a:lstStyle/>
          <a:p>
            <a:pPr marL="0" indent="0">
              <a:buNone/>
            </a:pPr>
            <a:r>
              <a:rPr lang="en-US" b="1" dirty="0"/>
              <a:t>Software Engineering:</a:t>
            </a:r>
          </a:p>
          <a:p>
            <a:pPr marL="0" indent="0">
              <a:spcBef>
                <a:spcPts val="1800"/>
              </a:spcBef>
              <a:buNone/>
            </a:pPr>
            <a:r>
              <a:rPr lang="en-US" sz="2400" u="sng" dirty="0"/>
              <a:t>People</a:t>
            </a:r>
            <a:r>
              <a:rPr lang="en-US" sz="2400" dirty="0"/>
              <a:t>: Leadership, Domain Knowledge, Organization Structure, Enterprise Processes (budgeting, portfolio management, etc.)… Mythical all knowing  “The Business”</a:t>
            </a:r>
          </a:p>
          <a:p>
            <a:pPr marL="0" indent="0">
              <a:spcBef>
                <a:spcPts val="1800"/>
              </a:spcBef>
              <a:buNone/>
            </a:pPr>
            <a:r>
              <a:rPr lang="en-US" sz="2400" u="sng" dirty="0"/>
              <a:t>Process</a:t>
            </a:r>
            <a:r>
              <a:rPr lang="en-US" sz="2400" dirty="0"/>
              <a:t>: Waterfall/Iterative/Agile Software Development Lifecycle (SDLC), Project Management, Project Metrics, Role Identification/Assignment</a:t>
            </a:r>
          </a:p>
          <a:p>
            <a:pPr marL="0" indent="0">
              <a:spcBef>
                <a:spcPts val="1800"/>
              </a:spcBef>
              <a:buNone/>
            </a:pPr>
            <a:r>
              <a:rPr lang="en-US" sz="2400" u="sng" dirty="0"/>
              <a:t>Technology</a:t>
            </a:r>
            <a:r>
              <a:rPr lang="en-US" sz="2400" dirty="0"/>
              <a:t>: Usability, Architecture, Configuration Management, Cloud Hosting, Scriptable Infrastructure, Source Code Management, Automated Testing, Development Team Staffing</a:t>
            </a:r>
            <a:endParaRPr lang="en-US" sz="2400" b="1" dirty="0"/>
          </a:p>
          <a:p>
            <a:pPr marL="0" indent="0">
              <a:buNone/>
            </a:pPr>
            <a:endParaRPr lang="en-US" sz="2400" b="1" dirty="0"/>
          </a:p>
        </p:txBody>
      </p:sp>
    </p:spTree>
    <p:extLst>
      <p:ext uri="{BB962C8B-B14F-4D97-AF65-F5344CB8AC3E}">
        <p14:creationId xmlns:p14="http://schemas.microsoft.com/office/powerpoint/2010/main" val="165596078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27CE47F-3EF6-48CA-9239-E8B6E5C6B41A}"/>
              </a:ext>
            </a:extLst>
          </p:cNvPr>
          <p:cNvSpPr>
            <a:spLocks noGrp="1"/>
          </p:cNvSpPr>
          <p:nvPr>
            <p:ph type="title"/>
          </p:nvPr>
        </p:nvSpPr>
        <p:spPr>
          <a:xfrm>
            <a:off x="838200" y="365125"/>
            <a:ext cx="10515600" cy="1325563"/>
          </a:xfrm>
        </p:spPr>
        <p:txBody>
          <a:bodyPr>
            <a:normAutofit/>
          </a:bodyPr>
          <a:lstStyle/>
          <a:p>
            <a:r>
              <a:rPr lang="en-US" sz="3600" dirty="0">
                <a:latin typeface="+mn-lt"/>
              </a:rPr>
              <a:t>Model-View-Controller (MVC)</a:t>
            </a:r>
          </a:p>
        </p:txBody>
      </p:sp>
      <p:pic>
        <p:nvPicPr>
          <p:cNvPr id="6" name="Picture 5">
            <a:extLst>
              <a:ext uri="{FF2B5EF4-FFF2-40B4-BE49-F238E27FC236}">
                <a16:creationId xmlns:a16="http://schemas.microsoft.com/office/drawing/2014/main" id="{2CE7C933-0F89-420D-9B13-0331165A1E50}"/>
              </a:ext>
            </a:extLst>
          </p:cNvPr>
          <p:cNvPicPr>
            <a:picLocks noChangeAspect="1"/>
          </p:cNvPicPr>
          <p:nvPr/>
        </p:nvPicPr>
        <p:blipFill>
          <a:blip r:embed="rId3"/>
          <a:stretch>
            <a:fillRect/>
          </a:stretch>
        </p:blipFill>
        <p:spPr>
          <a:xfrm>
            <a:off x="10765403" y="59830"/>
            <a:ext cx="1290389" cy="1420356"/>
          </a:xfrm>
          <a:prstGeom prst="rect">
            <a:avLst/>
          </a:prstGeom>
        </p:spPr>
      </p:pic>
      <p:pic>
        <p:nvPicPr>
          <p:cNvPr id="1026" name="Picture 2" descr="https://upload.wikimedia.org/wikipedia/commons/thumb/a/a0/MVC-Process.svg/500px-MVC-Process.svg.png">
            <a:extLst>
              <a:ext uri="{FF2B5EF4-FFF2-40B4-BE49-F238E27FC236}">
                <a16:creationId xmlns:a16="http://schemas.microsoft.com/office/drawing/2014/main" id="{58197343-A56A-436A-A4E2-8CF036E81E8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1728381"/>
            <a:ext cx="3969968" cy="436696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91EBC757-1DAC-4931-A145-B2C52C88F2EE}"/>
              </a:ext>
            </a:extLst>
          </p:cNvPr>
          <p:cNvSpPr/>
          <p:nvPr/>
        </p:nvSpPr>
        <p:spPr>
          <a:xfrm>
            <a:off x="5314597" y="1511309"/>
            <a:ext cx="6096000" cy="4524315"/>
          </a:xfrm>
          <a:prstGeom prst="rect">
            <a:avLst/>
          </a:prstGeom>
        </p:spPr>
        <p:txBody>
          <a:bodyPr>
            <a:spAutoFit/>
          </a:bodyPr>
          <a:lstStyle/>
          <a:p>
            <a:endParaRPr lang="en-US" dirty="0"/>
          </a:p>
          <a:p>
            <a:r>
              <a:rPr lang="en-US" dirty="0"/>
              <a:t>Diagram of interactions within the MVC pattern.</a:t>
            </a:r>
          </a:p>
          <a:p>
            <a:r>
              <a:rPr lang="en-US" b="1" dirty="0"/>
              <a:t>Model–view–controller </a:t>
            </a:r>
            <a:r>
              <a:rPr lang="en-US" dirty="0"/>
              <a:t>is an architectural pattern commonly used for developing user interfaces that divides an application into three interconnected parts. This is done to separate internal representations of information from the ways information is presented to and accepted from the user.[1][2] The MVC design pattern decouples these major components allowing for efficient code reuse and parallel development.</a:t>
            </a:r>
          </a:p>
          <a:p>
            <a:endParaRPr lang="en-US" dirty="0"/>
          </a:p>
          <a:p>
            <a:r>
              <a:rPr lang="en-US" dirty="0"/>
              <a:t>Traditionally used for desktop graphical user interfaces (GUIs), this architecture has become popular for designing web applications and even mobile, desktop and other clients.[3] Popular programming languages like Java, C#, Ruby, PHP have MVC frameworks that are used in web application development straight out of the box</a:t>
            </a:r>
          </a:p>
        </p:txBody>
      </p:sp>
    </p:spTree>
    <p:extLst>
      <p:ext uri="{BB962C8B-B14F-4D97-AF65-F5344CB8AC3E}">
        <p14:creationId xmlns:p14="http://schemas.microsoft.com/office/powerpoint/2010/main" val="405737898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755BE-860E-40EB-ADA6-6E82BCB49EC3}"/>
              </a:ext>
            </a:extLst>
          </p:cNvPr>
          <p:cNvSpPr>
            <a:spLocks noGrp="1"/>
          </p:cNvSpPr>
          <p:nvPr>
            <p:ph type="title"/>
          </p:nvPr>
        </p:nvSpPr>
        <p:spPr>
          <a:xfrm>
            <a:off x="838199" y="272845"/>
            <a:ext cx="10515600" cy="1325563"/>
          </a:xfrm>
        </p:spPr>
        <p:txBody>
          <a:bodyPr/>
          <a:lstStyle/>
          <a:p>
            <a:r>
              <a:rPr lang="en-US" dirty="0"/>
              <a:t>Containers &amp; Docker </a:t>
            </a:r>
            <a:r>
              <a:rPr lang="en-US" dirty="0">
                <a:hlinkClick r:id="rId2"/>
              </a:rPr>
              <a:t>[link]</a:t>
            </a:r>
            <a:endParaRPr lang="en-US" dirty="0"/>
          </a:p>
        </p:txBody>
      </p:sp>
      <p:pic>
        <p:nvPicPr>
          <p:cNvPr id="6" name="Picture 5">
            <a:extLst>
              <a:ext uri="{FF2B5EF4-FFF2-40B4-BE49-F238E27FC236}">
                <a16:creationId xmlns:a16="http://schemas.microsoft.com/office/drawing/2014/main" id="{3345A15C-A02D-443F-B0BE-519F262DAF0A}"/>
              </a:ext>
            </a:extLst>
          </p:cNvPr>
          <p:cNvPicPr>
            <a:picLocks noChangeAspect="1"/>
          </p:cNvPicPr>
          <p:nvPr/>
        </p:nvPicPr>
        <p:blipFill>
          <a:blip r:embed="rId3"/>
          <a:stretch>
            <a:fillRect/>
          </a:stretch>
        </p:blipFill>
        <p:spPr>
          <a:xfrm>
            <a:off x="2023253" y="1454350"/>
            <a:ext cx="8145493" cy="5130805"/>
          </a:xfrm>
          <a:prstGeom prst="rect">
            <a:avLst/>
          </a:prstGeom>
        </p:spPr>
      </p:pic>
    </p:spTree>
    <p:extLst>
      <p:ext uri="{BB962C8B-B14F-4D97-AF65-F5344CB8AC3E}">
        <p14:creationId xmlns:p14="http://schemas.microsoft.com/office/powerpoint/2010/main" val="8233932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27CE47F-3EF6-48CA-9239-E8B6E5C6B41A}"/>
              </a:ext>
            </a:extLst>
          </p:cNvPr>
          <p:cNvSpPr>
            <a:spLocks noGrp="1"/>
          </p:cNvSpPr>
          <p:nvPr>
            <p:ph type="title"/>
          </p:nvPr>
        </p:nvSpPr>
        <p:spPr>
          <a:xfrm>
            <a:off x="838200" y="365125"/>
            <a:ext cx="10515600" cy="1325563"/>
          </a:xfrm>
        </p:spPr>
        <p:txBody>
          <a:bodyPr>
            <a:normAutofit/>
          </a:bodyPr>
          <a:lstStyle/>
          <a:p>
            <a:r>
              <a:rPr lang="en-US" sz="3600" dirty="0">
                <a:latin typeface="+mn-lt"/>
              </a:rPr>
              <a:t>CORS</a:t>
            </a:r>
          </a:p>
        </p:txBody>
      </p:sp>
      <p:sp>
        <p:nvSpPr>
          <p:cNvPr id="3" name="Rectangle 2">
            <a:extLst>
              <a:ext uri="{FF2B5EF4-FFF2-40B4-BE49-F238E27FC236}">
                <a16:creationId xmlns:a16="http://schemas.microsoft.com/office/drawing/2014/main" id="{6D4E1A95-16DC-4582-B3DE-CCF6667D032F}"/>
              </a:ext>
            </a:extLst>
          </p:cNvPr>
          <p:cNvSpPr/>
          <p:nvPr/>
        </p:nvSpPr>
        <p:spPr>
          <a:xfrm>
            <a:off x="752475" y="1614309"/>
            <a:ext cx="10515600" cy="3416320"/>
          </a:xfrm>
          <a:prstGeom prst="rect">
            <a:avLst/>
          </a:prstGeom>
        </p:spPr>
        <p:txBody>
          <a:bodyPr wrap="square">
            <a:spAutoFit/>
          </a:bodyPr>
          <a:lstStyle/>
          <a:p>
            <a:r>
              <a:rPr lang="en-US" dirty="0"/>
              <a:t>Cross-Origin Resource Sharing (CORS):  CORS is a mechanism that uses additional HTTP headers to tell a browser to let a web application running at one origin (domain) have permission to access selected resources from a server at a different origin. A web application makes a cross-origin HTTP request when it requests a resource that has a different origin (domain, protocol, and port) than its own origin.</a:t>
            </a:r>
          </a:p>
          <a:p>
            <a:endParaRPr lang="en-US" dirty="0"/>
          </a:p>
          <a:p>
            <a:r>
              <a:rPr lang="en-US" dirty="0"/>
              <a:t>An example of a cross-origin request: The frontend JavaScript code for a web application served from http://domain-a.com uses XMLHttpRequest to make a request for http://api.domain-b.com/data.json.</a:t>
            </a:r>
          </a:p>
          <a:p>
            <a:endParaRPr lang="en-US" dirty="0"/>
          </a:p>
          <a:p>
            <a:r>
              <a:rPr lang="en-US" dirty="0"/>
              <a:t>For security reasons, browsers restrict cross-origin HTTP requests initiated from within scripts. For example, XMLHttpRequest and the Fetch API follow the same-origin policy. This means that a web application using those APIs can only request HTTP resources from the same origin the application was loaded from, unless the response from the other origin includes the right CORS headers.</a:t>
            </a:r>
          </a:p>
        </p:txBody>
      </p:sp>
      <p:pic>
        <p:nvPicPr>
          <p:cNvPr id="5" name="Picture 4">
            <a:extLst>
              <a:ext uri="{FF2B5EF4-FFF2-40B4-BE49-F238E27FC236}">
                <a16:creationId xmlns:a16="http://schemas.microsoft.com/office/drawing/2014/main" id="{3CB0D461-4881-45C7-9099-259B95A43E58}"/>
              </a:ext>
            </a:extLst>
          </p:cNvPr>
          <p:cNvPicPr>
            <a:picLocks noChangeAspect="1"/>
          </p:cNvPicPr>
          <p:nvPr/>
        </p:nvPicPr>
        <p:blipFill>
          <a:blip r:embed="rId3"/>
          <a:stretch>
            <a:fillRect/>
          </a:stretch>
        </p:blipFill>
        <p:spPr>
          <a:xfrm>
            <a:off x="9646215" y="547262"/>
            <a:ext cx="2238375" cy="609600"/>
          </a:xfrm>
          <a:prstGeom prst="rect">
            <a:avLst/>
          </a:prstGeom>
        </p:spPr>
      </p:pic>
      <p:pic>
        <p:nvPicPr>
          <p:cNvPr id="2" name="Picture 1">
            <a:extLst>
              <a:ext uri="{FF2B5EF4-FFF2-40B4-BE49-F238E27FC236}">
                <a16:creationId xmlns:a16="http://schemas.microsoft.com/office/drawing/2014/main" id="{125CC2C7-E434-40A3-ADC3-A814645705BF}"/>
              </a:ext>
            </a:extLst>
          </p:cNvPr>
          <p:cNvPicPr>
            <a:picLocks noChangeAspect="1"/>
          </p:cNvPicPr>
          <p:nvPr/>
        </p:nvPicPr>
        <p:blipFill>
          <a:blip r:embed="rId4"/>
          <a:stretch>
            <a:fillRect/>
          </a:stretch>
        </p:blipFill>
        <p:spPr>
          <a:xfrm>
            <a:off x="5919977" y="5708313"/>
            <a:ext cx="5348098" cy="784562"/>
          </a:xfrm>
          <a:prstGeom prst="rect">
            <a:avLst/>
          </a:prstGeom>
          <a:ln w="12700">
            <a:solidFill>
              <a:schemeClr val="tx1"/>
            </a:solidFill>
          </a:ln>
        </p:spPr>
      </p:pic>
    </p:spTree>
    <p:extLst>
      <p:ext uri="{BB962C8B-B14F-4D97-AF65-F5344CB8AC3E}">
        <p14:creationId xmlns:p14="http://schemas.microsoft.com/office/powerpoint/2010/main" val="3463589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755BE-860E-40EB-ADA6-6E82BCB49EC3}"/>
              </a:ext>
            </a:extLst>
          </p:cNvPr>
          <p:cNvSpPr>
            <a:spLocks noGrp="1"/>
          </p:cNvSpPr>
          <p:nvPr>
            <p:ph type="title"/>
          </p:nvPr>
        </p:nvSpPr>
        <p:spPr>
          <a:xfrm>
            <a:off x="838200" y="365125"/>
            <a:ext cx="10515600" cy="1325563"/>
          </a:xfrm>
        </p:spPr>
        <p:txBody>
          <a:bodyPr/>
          <a:lstStyle/>
          <a:p>
            <a:r>
              <a:rPr lang="en-US" dirty="0"/>
              <a:t>Kubernetes &amp; Swarm </a:t>
            </a:r>
            <a:r>
              <a:rPr lang="en-US" dirty="0">
                <a:hlinkClick r:id="rId2"/>
              </a:rPr>
              <a:t>[link]</a:t>
            </a:r>
            <a:endParaRPr lang="en-US" dirty="0"/>
          </a:p>
        </p:txBody>
      </p:sp>
      <p:pic>
        <p:nvPicPr>
          <p:cNvPr id="4" name="Picture 3">
            <a:extLst>
              <a:ext uri="{FF2B5EF4-FFF2-40B4-BE49-F238E27FC236}">
                <a16:creationId xmlns:a16="http://schemas.microsoft.com/office/drawing/2014/main" id="{442A8669-1604-FD45-8C03-1C930EDAE334}"/>
              </a:ext>
            </a:extLst>
          </p:cNvPr>
          <p:cNvPicPr>
            <a:picLocks noChangeAspect="1"/>
          </p:cNvPicPr>
          <p:nvPr/>
        </p:nvPicPr>
        <p:blipFill>
          <a:blip r:embed="rId3"/>
          <a:stretch>
            <a:fillRect/>
          </a:stretch>
        </p:blipFill>
        <p:spPr>
          <a:xfrm>
            <a:off x="2945579" y="1399984"/>
            <a:ext cx="6300842" cy="5153215"/>
          </a:xfrm>
          <a:prstGeom prst="rect">
            <a:avLst/>
          </a:prstGeom>
        </p:spPr>
      </p:pic>
    </p:spTree>
    <p:extLst>
      <p:ext uri="{BB962C8B-B14F-4D97-AF65-F5344CB8AC3E}">
        <p14:creationId xmlns:p14="http://schemas.microsoft.com/office/powerpoint/2010/main" val="23173019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3025490"/>
            <a:ext cx="9144000" cy="807019"/>
          </a:xfrm>
        </p:spPr>
        <p:txBody>
          <a:bodyPr anchor="ctr">
            <a:noAutofit/>
          </a:bodyPr>
          <a:lstStyle/>
          <a:p>
            <a:pPr>
              <a:spcBef>
                <a:spcPts val="300"/>
              </a:spcBef>
            </a:pPr>
            <a:r>
              <a:rPr lang="en-US" sz="3600" dirty="0"/>
              <a:t>MVC Web Frameworks</a:t>
            </a:r>
          </a:p>
        </p:txBody>
      </p:sp>
    </p:spTree>
    <p:extLst>
      <p:ext uri="{BB962C8B-B14F-4D97-AF65-F5344CB8AC3E}">
        <p14:creationId xmlns:p14="http://schemas.microsoft.com/office/powerpoint/2010/main" val="294771161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27CE47F-3EF6-48CA-9239-E8B6E5C6B41A}"/>
              </a:ext>
            </a:extLst>
          </p:cNvPr>
          <p:cNvSpPr>
            <a:spLocks noGrp="1"/>
          </p:cNvSpPr>
          <p:nvPr>
            <p:ph type="title"/>
          </p:nvPr>
        </p:nvSpPr>
        <p:spPr>
          <a:xfrm>
            <a:off x="838200" y="365125"/>
            <a:ext cx="10515600" cy="1115061"/>
          </a:xfrm>
        </p:spPr>
        <p:txBody>
          <a:bodyPr>
            <a:normAutofit/>
          </a:bodyPr>
          <a:lstStyle/>
          <a:p>
            <a:r>
              <a:rPr lang="en-US" sz="3600" dirty="0">
                <a:latin typeface="+mn-lt"/>
              </a:rPr>
              <a:t>MVC Pattern</a:t>
            </a:r>
          </a:p>
        </p:txBody>
      </p:sp>
      <p:pic>
        <p:nvPicPr>
          <p:cNvPr id="6" name="Picture 5">
            <a:extLst>
              <a:ext uri="{FF2B5EF4-FFF2-40B4-BE49-F238E27FC236}">
                <a16:creationId xmlns:a16="http://schemas.microsoft.com/office/drawing/2014/main" id="{2CE7C933-0F89-420D-9B13-0331165A1E50}"/>
              </a:ext>
            </a:extLst>
          </p:cNvPr>
          <p:cNvPicPr>
            <a:picLocks noChangeAspect="1"/>
          </p:cNvPicPr>
          <p:nvPr/>
        </p:nvPicPr>
        <p:blipFill>
          <a:blip r:embed="rId3"/>
          <a:stretch>
            <a:fillRect/>
          </a:stretch>
        </p:blipFill>
        <p:spPr>
          <a:xfrm>
            <a:off x="10765403" y="59830"/>
            <a:ext cx="1290389" cy="1420356"/>
          </a:xfrm>
          <a:prstGeom prst="rect">
            <a:avLst/>
          </a:prstGeom>
        </p:spPr>
      </p:pic>
      <p:pic>
        <p:nvPicPr>
          <p:cNvPr id="2" name="Picture 1">
            <a:extLst>
              <a:ext uri="{FF2B5EF4-FFF2-40B4-BE49-F238E27FC236}">
                <a16:creationId xmlns:a16="http://schemas.microsoft.com/office/drawing/2014/main" id="{EA702C84-A6B1-4EC9-8695-9CFA82204441}"/>
              </a:ext>
            </a:extLst>
          </p:cNvPr>
          <p:cNvPicPr>
            <a:picLocks noChangeAspect="1"/>
          </p:cNvPicPr>
          <p:nvPr/>
        </p:nvPicPr>
        <p:blipFill>
          <a:blip r:embed="rId4"/>
          <a:stretch>
            <a:fillRect/>
          </a:stretch>
        </p:blipFill>
        <p:spPr>
          <a:xfrm>
            <a:off x="1235344" y="1486135"/>
            <a:ext cx="9721312" cy="5102462"/>
          </a:xfrm>
          <a:prstGeom prst="rect">
            <a:avLst/>
          </a:prstGeom>
        </p:spPr>
      </p:pic>
    </p:spTree>
    <p:extLst>
      <p:ext uri="{BB962C8B-B14F-4D97-AF65-F5344CB8AC3E}">
        <p14:creationId xmlns:p14="http://schemas.microsoft.com/office/powerpoint/2010/main" val="67343699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27CE47F-3EF6-48CA-9239-E8B6E5C6B41A}"/>
              </a:ext>
            </a:extLst>
          </p:cNvPr>
          <p:cNvSpPr>
            <a:spLocks noGrp="1"/>
          </p:cNvSpPr>
          <p:nvPr>
            <p:ph type="title"/>
          </p:nvPr>
        </p:nvSpPr>
        <p:spPr>
          <a:xfrm>
            <a:off x="838200" y="365125"/>
            <a:ext cx="10515600" cy="1115061"/>
          </a:xfrm>
        </p:spPr>
        <p:txBody>
          <a:bodyPr>
            <a:normAutofit/>
          </a:bodyPr>
          <a:lstStyle/>
          <a:p>
            <a:r>
              <a:rPr lang="en-US" sz="3600" dirty="0">
                <a:latin typeface="+mn-lt"/>
              </a:rPr>
              <a:t>Django MVC or MVT?</a:t>
            </a:r>
          </a:p>
        </p:txBody>
      </p:sp>
      <p:pic>
        <p:nvPicPr>
          <p:cNvPr id="6" name="Picture 5">
            <a:extLst>
              <a:ext uri="{FF2B5EF4-FFF2-40B4-BE49-F238E27FC236}">
                <a16:creationId xmlns:a16="http://schemas.microsoft.com/office/drawing/2014/main" id="{2CE7C933-0F89-420D-9B13-0331165A1E50}"/>
              </a:ext>
            </a:extLst>
          </p:cNvPr>
          <p:cNvPicPr>
            <a:picLocks noChangeAspect="1"/>
          </p:cNvPicPr>
          <p:nvPr/>
        </p:nvPicPr>
        <p:blipFill>
          <a:blip r:embed="rId3"/>
          <a:stretch>
            <a:fillRect/>
          </a:stretch>
        </p:blipFill>
        <p:spPr>
          <a:xfrm>
            <a:off x="10765403" y="59830"/>
            <a:ext cx="1290389" cy="1420356"/>
          </a:xfrm>
          <a:prstGeom prst="rect">
            <a:avLst/>
          </a:prstGeom>
        </p:spPr>
      </p:pic>
      <p:sp>
        <p:nvSpPr>
          <p:cNvPr id="7" name="Content Placeholder 2">
            <a:extLst>
              <a:ext uri="{FF2B5EF4-FFF2-40B4-BE49-F238E27FC236}">
                <a16:creationId xmlns:a16="http://schemas.microsoft.com/office/drawing/2014/main" id="{7CF23BD0-E4B6-43D9-8797-8ADB2B451552}"/>
              </a:ext>
            </a:extLst>
          </p:cNvPr>
          <p:cNvSpPr>
            <a:spLocks noGrp="1"/>
          </p:cNvSpPr>
          <p:nvPr>
            <p:ph idx="1"/>
          </p:nvPr>
        </p:nvSpPr>
        <p:spPr>
          <a:xfrm>
            <a:off x="838200" y="1654444"/>
            <a:ext cx="10515600" cy="4522519"/>
          </a:xfrm>
        </p:spPr>
        <p:txBody>
          <a:bodyPr>
            <a:normAutofit/>
          </a:bodyPr>
          <a:lstStyle/>
          <a:p>
            <a:pPr marL="0" indent="0">
              <a:buNone/>
            </a:pPr>
            <a:r>
              <a:rPr lang="en-US" sz="2000" dirty="0"/>
              <a:t>Yes. The main difference is that Django takes care of the Controller by introducing Templates that we are expected to implement. </a:t>
            </a:r>
          </a:p>
        </p:txBody>
      </p:sp>
    </p:spTree>
    <p:extLst>
      <p:ext uri="{BB962C8B-B14F-4D97-AF65-F5344CB8AC3E}">
        <p14:creationId xmlns:p14="http://schemas.microsoft.com/office/powerpoint/2010/main" val="242952606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3025490"/>
            <a:ext cx="9144000" cy="807019"/>
          </a:xfrm>
        </p:spPr>
        <p:txBody>
          <a:bodyPr anchor="ctr">
            <a:noAutofit/>
          </a:bodyPr>
          <a:lstStyle/>
          <a:p>
            <a:pPr>
              <a:spcBef>
                <a:spcPts val="400"/>
              </a:spcBef>
            </a:pPr>
            <a:r>
              <a:rPr lang="en-US" sz="3600" dirty="0"/>
              <a:t>Friendly Conversation Topic – </a:t>
            </a:r>
            <a:br>
              <a:rPr lang="en-US" sz="3600" dirty="0"/>
            </a:br>
            <a:r>
              <a:rPr lang="en-US" sz="3600" dirty="0"/>
              <a:t>Bandwidth versus Latency</a:t>
            </a:r>
          </a:p>
        </p:txBody>
      </p:sp>
    </p:spTree>
    <p:extLst>
      <p:ext uri="{BB962C8B-B14F-4D97-AF65-F5344CB8AC3E}">
        <p14:creationId xmlns:p14="http://schemas.microsoft.com/office/powerpoint/2010/main" val="164067277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3025490"/>
            <a:ext cx="9144000" cy="807019"/>
          </a:xfrm>
        </p:spPr>
        <p:txBody>
          <a:bodyPr anchor="ctr">
            <a:noAutofit/>
          </a:bodyPr>
          <a:lstStyle/>
          <a:p>
            <a:pPr>
              <a:spcBef>
                <a:spcPts val="300"/>
              </a:spcBef>
            </a:pPr>
            <a:r>
              <a:rPr lang="en-US" sz="3600" dirty="0"/>
              <a:t>Network Architecture &amp; Protocols</a:t>
            </a:r>
          </a:p>
        </p:txBody>
      </p:sp>
    </p:spTree>
    <p:extLst>
      <p:ext uri="{BB962C8B-B14F-4D97-AF65-F5344CB8AC3E}">
        <p14:creationId xmlns:p14="http://schemas.microsoft.com/office/powerpoint/2010/main" val="183108480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757272"/>
          </a:xfrm>
        </p:spPr>
        <p:txBody>
          <a:bodyPr>
            <a:normAutofit/>
          </a:bodyPr>
          <a:lstStyle/>
          <a:p>
            <a:r>
              <a:rPr lang="en-US" sz="3600" dirty="0"/>
              <a:t>Network Architecture – The Internet</a:t>
            </a:r>
          </a:p>
        </p:txBody>
      </p:sp>
      <p:sp>
        <p:nvSpPr>
          <p:cNvPr id="4" name="Content Placeholder 2">
            <a:extLst>
              <a:ext uri="{FF2B5EF4-FFF2-40B4-BE49-F238E27FC236}">
                <a16:creationId xmlns:a16="http://schemas.microsoft.com/office/drawing/2014/main" id="{2089EFC2-A45C-4711-8D64-BFBB2CF029BD}"/>
              </a:ext>
            </a:extLst>
          </p:cNvPr>
          <p:cNvSpPr txBox="1">
            <a:spLocks/>
          </p:cNvSpPr>
          <p:nvPr/>
        </p:nvSpPr>
        <p:spPr>
          <a:xfrm>
            <a:off x="838200" y="1227552"/>
            <a:ext cx="10515600" cy="494941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t>The Internet </a:t>
            </a:r>
            <a:r>
              <a:rPr lang="en-US" sz="2000" dirty="0">
                <a:hlinkClick r:id="rId3"/>
              </a:rPr>
              <a:t>[link]</a:t>
            </a:r>
            <a:endParaRPr lang="en-US" sz="2000" dirty="0"/>
          </a:p>
          <a:p>
            <a:pPr marL="0" indent="0">
              <a:buNone/>
            </a:pPr>
            <a:endParaRPr lang="en-US" sz="2000" dirty="0"/>
          </a:p>
          <a:p>
            <a:pPr marL="0" indent="0">
              <a:buNone/>
            </a:pPr>
            <a:r>
              <a:rPr lang="en-US" sz="2000" dirty="0"/>
              <a:t>IP (Internet Protocol) </a:t>
            </a:r>
            <a:r>
              <a:rPr lang="en-US" sz="2000" dirty="0">
                <a:hlinkClick r:id="rId4"/>
              </a:rPr>
              <a:t>[link]</a:t>
            </a:r>
            <a:endParaRPr lang="en-US" sz="2000" dirty="0"/>
          </a:p>
          <a:p>
            <a:pPr marL="0" indent="0">
              <a:buNone/>
            </a:pPr>
            <a:endParaRPr lang="en-US" sz="2000" dirty="0"/>
          </a:p>
          <a:p>
            <a:pPr marL="0" indent="0">
              <a:buNone/>
            </a:pPr>
            <a:r>
              <a:rPr lang="en-US" sz="2000" dirty="0"/>
              <a:t>TCP (Transmission Control Protocol) </a:t>
            </a:r>
            <a:r>
              <a:rPr lang="en-US" sz="2000" dirty="0">
                <a:hlinkClick r:id="rId5"/>
              </a:rPr>
              <a:t>[link]</a:t>
            </a:r>
            <a:endParaRPr lang="en-US" sz="2000" dirty="0"/>
          </a:p>
          <a:p>
            <a:pPr marL="0" indent="0">
              <a:buNone/>
            </a:pPr>
            <a:r>
              <a:rPr lang="en-US" sz="2000" dirty="0"/>
              <a:t>TCP/IP </a:t>
            </a:r>
          </a:p>
          <a:p>
            <a:pPr marL="0" indent="0">
              <a:buNone/>
            </a:pPr>
            <a:endParaRPr lang="en-US" sz="2000" dirty="0"/>
          </a:p>
          <a:p>
            <a:pPr marL="0" indent="0">
              <a:buNone/>
            </a:pPr>
            <a:r>
              <a:rPr lang="en-US" sz="2000" dirty="0"/>
              <a:t>UDP (User Datagram Protocol) </a:t>
            </a:r>
            <a:r>
              <a:rPr lang="en-US" sz="2000" dirty="0">
                <a:hlinkClick r:id="rId6"/>
              </a:rPr>
              <a:t>[link] </a:t>
            </a:r>
            <a:endParaRPr lang="en-US" sz="2000" dirty="0"/>
          </a:p>
          <a:p>
            <a:pPr marL="0" indent="0">
              <a:buNone/>
            </a:pPr>
            <a:r>
              <a:rPr lang="en-US" sz="2000" dirty="0"/>
              <a:t>UDP/IP</a:t>
            </a:r>
          </a:p>
          <a:p>
            <a:pPr marL="0" indent="0">
              <a:buNone/>
            </a:pPr>
            <a:endParaRPr lang="en-US" sz="2000" dirty="0"/>
          </a:p>
          <a:p>
            <a:pPr marL="0" indent="0">
              <a:buNone/>
            </a:pPr>
            <a:r>
              <a:rPr lang="en-US" sz="2000" dirty="0"/>
              <a:t>TCP/IP or UDP/IP Socket </a:t>
            </a:r>
            <a:r>
              <a:rPr lang="en-US" sz="2000" dirty="0">
                <a:hlinkClick r:id="rId7"/>
              </a:rPr>
              <a:t>[link]</a:t>
            </a:r>
            <a:endParaRPr lang="en-US" sz="2000" dirty="0"/>
          </a:p>
          <a:p>
            <a:pPr marL="0" indent="0">
              <a:buNone/>
            </a:pPr>
            <a:r>
              <a:rPr lang="en-US" sz="2000" dirty="0"/>
              <a:t>TCP and UDP Protocols &amp; Port Numbers </a:t>
            </a:r>
            <a:r>
              <a:rPr lang="en-US" sz="2000" dirty="0">
                <a:hlinkClick r:id="rId8"/>
              </a:rPr>
              <a:t>[link]</a:t>
            </a:r>
            <a:endParaRPr lang="en-US" sz="2000" dirty="0"/>
          </a:p>
        </p:txBody>
      </p:sp>
      <p:pic>
        <p:nvPicPr>
          <p:cNvPr id="3" name="Picture 2">
            <a:extLst>
              <a:ext uri="{FF2B5EF4-FFF2-40B4-BE49-F238E27FC236}">
                <a16:creationId xmlns:a16="http://schemas.microsoft.com/office/drawing/2014/main" id="{EB9E2CFF-2E53-4E08-B47B-2E03CBDC1E36}"/>
              </a:ext>
            </a:extLst>
          </p:cNvPr>
          <p:cNvPicPr>
            <a:picLocks noChangeAspect="1"/>
          </p:cNvPicPr>
          <p:nvPr/>
        </p:nvPicPr>
        <p:blipFill>
          <a:blip r:embed="rId9"/>
          <a:stretch>
            <a:fillRect/>
          </a:stretch>
        </p:blipFill>
        <p:spPr>
          <a:xfrm>
            <a:off x="5794362" y="1227552"/>
            <a:ext cx="6397638" cy="4747364"/>
          </a:xfrm>
          <a:prstGeom prst="rect">
            <a:avLst/>
          </a:prstGeom>
        </p:spPr>
      </p:pic>
    </p:spTree>
    <p:extLst>
      <p:ext uri="{BB962C8B-B14F-4D97-AF65-F5344CB8AC3E}">
        <p14:creationId xmlns:p14="http://schemas.microsoft.com/office/powerpoint/2010/main" val="2932995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757272"/>
          </a:xfrm>
        </p:spPr>
        <p:txBody>
          <a:bodyPr>
            <a:normAutofit/>
          </a:bodyPr>
          <a:lstStyle/>
          <a:p>
            <a:r>
              <a:rPr lang="en-US" sz="3600" dirty="0"/>
              <a:t>Network Architecture – The Web</a:t>
            </a:r>
          </a:p>
        </p:txBody>
      </p:sp>
      <p:sp>
        <p:nvSpPr>
          <p:cNvPr id="4" name="Content Placeholder 2">
            <a:extLst>
              <a:ext uri="{FF2B5EF4-FFF2-40B4-BE49-F238E27FC236}">
                <a16:creationId xmlns:a16="http://schemas.microsoft.com/office/drawing/2014/main" id="{2089EFC2-A45C-4711-8D64-BFBB2CF029BD}"/>
              </a:ext>
            </a:extLst>
          </p:cNvPr>
          <p:cNvSpPr txBox="1">
            <a:spLocks/>
          </p:cNvSpPr>
          <p:nvPr/>
        </p:nvSpPr>
        <p:spPr>
          <a:xfrm>
            <a:off x="838200" y="1227552"/>
            <a:ext cx="10515600" cy="494941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t>The Web </a:t>
            </a:r>
            <a:r>
              <a:rPr lang="en-US" sz="2000" dirty="0">
                <a:hlinkClick r:id="rId3"/>
              </a:rPr>
              <a:t>[link]</a:t>
            </a:r>
            <a:endParaRPr lang="en-US" sz="2000" dirty="0"/>
          </a:p>
          <a:p>
            <a:pPr marL="0" indent="0">
              <a:buNone/>
            </a:pPr>
            <a:endParaRPr lang="en-US" sz="2000" dirty="0"/>
          </a:p>
          <a:p>
            <a:pPr marL="0" indent="0">
              <a:buNone/>
            </a:pPr>
            <a:r>
              <a:rPr lang="en-US" sz="2000" dirty="0"/>
              <a:t>HTTP (Hypertext Transfer Protocol) </a:t>
            </a:r>
            <a:r>
              <a:rPr lang="en-US" sz="2000" dirty="0">
                <a:hlinkClick r:id="rId4"/>
              </a:rPr>
              <a:t>[link]</a:t>
            </a:r>
            <a:endParaRPr lang="en-US" sz="2000" dirty="0"/>
          </a:p>
          <a:p>
            <a:pPr marL="0" indent="0">
              <a:buNone/>
            </a:pPr>
            <a:r>
              <a:rPr lang="en-US" sz="2000" dirty="0"/>
              <a:t>DNS (Domain Name System) </a:t>
            </a:r>
            <a:r>
              <a:rPr lang="en-US" sz="2000" dirty="0">
                <a:hlinkClick r:id="rId5"/>
              </a:rPr>
              <a:t>[link]</a:t>
            </a:r>
            <a:endParaRPr lang="en-US" sz="2000" dirty="0"/>
          </a:p>
          <a:p>
            <a:pPr marL="0" indent="0">
              <a:buNone/>
            </a:pPr>
            <a:endParaRPr lang="en-US" sz="2000" dirty="0"/>
          </a:p>
          <a:p>
            <a:pPr marL="0" indent="0">
              <a:buNone/>
            </a:pPr>
            <a:r>
              <a:rPr lang="en-US" sz="2000" dirty="0"/>
              <a:t>HTML (Hypertext Markup Language) </a:t>
            </a:r>
            <a:r>
              <a:rPr lang="en-US" sz="2000" dirty="0">
                <a:hlinkClick r:id="rId6"/>
              </a:rPr>
              <a:t>[link]</a:t>
            </a:r>
            <a:endParaRPr lang="en-US" sz="2000" dirty="0"/>
          </a:p>
          <a:p>
            <a:pPr marL="0" indent="0">
              <a:buNone/>
            </a:pPr>
            <a:r>
              <a:rPr lang="en-US" sz="2000" dirty="0"/>
              <a:t>CSS (Cascading Style Sheets) </a:t>
            </a:r>
            <a:r>
              <a:rPr lang="en-US" sz="2000" dirty="0">
                <a:hlinkClick r:id="rId7"/>
              </a:rPr>
              <a:t>[link]</a:t>
            </a:r>
            <a:endParaRPr lang="en-US" sz="2000" dirty="0"/>
          </a:p>
          <a:p>
            <a:pPr marL="0" indent="0">
              <a:buNone/>
            </a:pPr>
            <a:endParaRPr lang="en-US" sz="2000" dirty="0"/>
          </a:p>
          <a:p>
            <a:pPr marL="0" indent="0">
              <a:buNone/>
            </a:pPr>
            <a:r>
              <a:rPr lang="en-US" sz="2000" dirty="0"/>
              <a:t>JavaScript [</a:t>
            </a:r>
            <a:r>
              <a:rPr lang="en-US" sz="2000" dirty="0">
                <a:hlinkClick r:id="rId8"/>
              </a:rPr>
              <a:t>link</a:t>
            </a:r>
            <a:r>
              <a:rPr lang="en-US" sz="2000" dirty="0"/>
              <a:t>]</a:t>
            </a:r>
          </a:p>
          <a:p>
            <a:pPr marL="0" indent="0">
              <a:buNone/>
            </a:pPr>
            <a:r>
              <a:rPr lang="en-US" sz="2000" dirty="0"/>
              <a:t> </a:t>
            </a:r>
          </a:p>
        </p:txBody>
      </p:sp>
      <p:pic>
        <p:nvPicPr>
          <p:cNvPr id="3" name="Picture 2">
            <a:extLst>
              <a:ext uri="{FF2B5EF4-FFF2-40B4-BE49-F238E27FC236}">
                <a16:creationId xmlns:a16="http://schemas.microsoft.com/office/drawing/2014/main" id="{A7D0AC4C-9095-4FBA-8E03-0CC37CBE4853}"/>
              </a:ext>
            </a:extLst>
          </p:cNvPr>
          <p:cNvPicPr>
            <a:picLocks noChangeAspect="1"/>
          </p:cNvPicPr>
          <p:nvPr/>
        </p:nvPicPr>
        <p:blipFill>
          <a:blip r:embed="rId9"/>
          <a:stretch>
            <a:fillRect/>
          </a:stretch>
        </p:blipFill>
        <p:spPr>
          <a:xfrm>
            <a:off x="7604538" y="1061323"/>
            <a:ext cx="3650098" cy="4569125"/>
          </a:xfrm>
          <a:prstGeom prst="rect">
            <a:avLst/>
          </a:prstGeom>
        </p:spPr>
      </p:pic>
      <p:sp>
        <p:nvSpPr>
          <p:cNvPr id="6" name="TextBox 5">
            <a:extLst>
              <a:ext uri="{FF2B5EF4-FFF2-40B4-BE49-F238E27FC236}">
                <a16:creationId xmlns:a16="http://schemas.microsoft.com/office/drawing/2014/main" id="{689FE5D9-63F7-424C-8E00-845B24A1F384}"/>
              </a:ext>
            </a:extLst>
          </p:cNvPr>
          <p:cNvSpPr txBox="1"/>
          <p:nvPr/>
        </p:nvSpPr>
        <p:spPr>
          <a:xfrm>
            <a:off x="8004132" y="5748128"/>
            <a:ext cx="2843408" cy="369332"/>
          </a:xfrm>
          <a:prstGeom prst="rect">
            <a:avLst/>
          </a:prstGeom>
          <a:noFill/>
        </p:spPr>
        <p:txBody>
          <a:bodyPr wrap="square" rtlCol="0">
            <a:spAutoFit/>
          </a:bodyPr>
          <a:lstStyle/>
          <a:p>
            <a:r>
              <a:rPr lang="en-US" dirty="0"/>
              <a:t>Internet Protocol Suite </a:t>
            </a:r>
            <a:r>
              <a:rPr lang="en-US" dirty="0">
                <a:hlinkClick r:id="rId10"/>
              </a:rPr>
              <a:t>[link]</a:t>
            </a:r>
            <a:endParaRPr lang="en-US" dirty="0"/>
          </a:p>
        </p:txBody>
      </p:sp>
    </p:spTree>
    <p:extLst>
      <p:ext uri="{BB962C8B-B14F-4D97-AF65-F5344CB8AC3E}">
        <p14:creationId xmlns:p14="http://schemas.microsoft.com/office/powerpoint/2010/main" val="237046400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757272"/>
          </a:xfrm>
        </p:spPr>
        <p:txBody>
          <a:bodyPr>
            <a:normAutofit/>
          </a:bodyPr>
          <a:lstStyle/>
          <a:p>
            <a:r>
              <a:rPr lang="en-US" sz="3600" dirty="0"/>
              <a:t>Network Architecture – Distributed Computing</a:t>
            </a:r>
          </a:p>
        </p:txBody>
      </p:sp>
      <p:sp>
        <p:nvSpPr>
          <p:cNvPr id="4" name="Content Placeholder 2">
            <a:extLst>
              <a:ext uri="{FF2B5EF4-FFF2-40B4-BE49-F238E27FC236}">
                <a16:creationId xmlns:a16="http://schemas.microsoft.com/office/drawing/2014/main" id="{2089EFC2-A45C-4711-8D64-BFBB2CF029BD}"/>
              </a:ext>
            </a:extLst>
          </p:cNvPr>
          <p:cNvSpPr txBox="1">
            <a:spLocks/>
          </p:cNvSpPr>
          <p:nvPr/>
        </p:nvSpPr>
        <p:spPr>
          <a:xfrm>
            <a:off x="838200" y="1227552"/>
            <a:ext cx="10515600" cy="494941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t>RPC (Remote procedure call) </a:t>
            </a:r>
            <a:r>
              <a:rPr lang="en-US" sz="2000" dirty="0">
                <a:hlinkClick r:id="rId3"/>
              </a:rPr>
              <a:t>[link]</a:t>
            </a:r>
            <a:endParaRPr lang="en-US" sz="2000" dirty="0"/>
          </a:p>
          <a:p>
            <a:pPr marL="0" indent="0">
              <a:buNone/>
            </a:pPr>
            <a:r>
              <a:rPr lang="en-US" sz="2000" dirty="0"/>
              <a:t>… SOA (service-oriented architecture) version 1</a:t>
            </a:r>
          </a:p>
          <a:p>
            <a:pPr marL="0" indent="0">
              <a:buNone/>
            </a:pPr>
            <a:endParaRPr lang="en-US" sz="2000" dirty="0"/>
          </a:p>
          <a:p>
            <a:pPr marL="0" indent="0">
              <a:buNone/>
            </a:pPr>
            <a:r>
              <a:rPr lang="en-US" sz="2000" dirty="0"/>
              <a:t>Java RMI (Java remote method invocation) </a:t>
            </a:r>
            <a:r>
              <a:rPr lang="en-US" sz="2000" dirty="0">
                <a:hlinkClick r:id="rId4"/>
              </a:rPr>
              <a:t>[link]</a:t>
            </a:r>
            <a:endParaRPr lang="en-US" sz="2000" dirty="0"/>
          </a:p>
          <a:p>
            <a:pPr marL="0" indent="0">
              <a:buNone/>
            </a:pPr>
            <a:r>
              <a:rPr lang="en-US" sz="2000" dirty="0"/>
              <a:t>DCOM (Distributed Component Object Model) </a:t>
            </a:r>
            <a:r>
              <a:rPr lang="en-US" sz="2000" dirty="0">
                <a:hlinkClick r:id="rId5"/>
              </a:rPr>
              <a:t>[link]</a:t>
            </a:r>
            <a:endParaRPr lang="en-US" sz="2000" dirty="0"/>
          </a:p>
          <a:p>
            <a:pPr marL="0" indent="0">
              <a:buNone/>
            </a:pPr>
            <a:r>
              <a:rPr lang="en-US" sz="2000" dirty="0"/>
              <a:t>CORBA (Common Object Request Broker Architecture) </a:t>
            </a:r>
            <a:r>
              <a:rPr lang="en-US" sz="2000" dirty="0">
                <a:hlinkClick r:id="rId6"/>
              </a:rPr>
              <a:t>[link]</a:t>
            </a:r>
            <a:endParaRPr lang="en-US" sz="2000" dirty="0"/>
          </a:p>
          <a:p>
            <a:pPr marL="0" indent="0">
              <a:buNone/>
            </a:pPr>
            <a:endParaRPr lang="en-US" sz="2000" dirty="0"/>
          </a:p>
          <a:p>
            <a:pPr marL="0" indent="0">
              <a:buNone/>
            </a:pPr>
            <a:r>
              <a:rPr lang="en-US" sz="2000" dirty="0"/>
              <a:t>… [The Web takes over the world]</a:t>
            </a:r>
          </a:p>
          <a:p>
            <a:pPr marL="0" indent="0">
              <a:buNone/>
            </a:pPr>
            <a:endParaRPr lang="en-US" sz="2000" dirty="0"/>
          </a:p>
          <a:p>
            <a:pPr marL="0" indent="0">
              <a:buNone/>
            </a:pPr>
            <a:endParaRPr lang="en-US" sz="2000" dirty="0"/>
          </a:p>
          <a:p>
            <a:pPr marL="0" indent="0">
              <a:buNone/>
            </a:pPr>
            <a:r>
              <a:rPr lang="en-US" sz="2000" dirty="0"/>
              <a:t>XML (Extensible Markup Language) </a:t>
            </a:r>
            <a:r>
              <a:rPr lang="en-US" sz="2000" dirty="0">
                <a:hlinkClick r:id="rId7"/>
              </a:rPr>
              <a:t>[link]</a:t>
            </a:r>
            <a:r>
              <a:rPr lang="en-US" sz="2000" dirty="0"/>
              <a:t>	</a:t>
            </a:r>
          </a:p>
          <a:p>
            <a:pPr marL="0" indent="0">
              <a:buNone/>
            </a:pPr>
            <a:r>
              <a:rPr lang="en-US" sz="2000" dirty="0"/>
              <a:t>XML-RPC (XML &amp; HTTP) </a:t>
            </a:r>
            <a:r>
              <a:rPr lang="en-US" sz="2000" dirty="0">
                <a:hlinkClick r:id="rId8"/>
              </a:rPr>
              <a:t>[link]</a:t>
            </a:r>
            <a:r>
              <a:rPr lang="en-US" sz="2000" dirty="0"/>
              <a:t> </a:t>
            </a:r>
          </a:p>
        </p:txBody>
      </p:sp>
      <p:pic>
        <p:nvPicPr>
          <p:cNvPr id="6" name="Picture 5">
            <a:extLst>
              <a:ext uri="{FF2B5EF4-FFF2-40B4-BE49-F238E27FC236}">
                <a16:creationId xmlns:a16="http://schemas.microsoft.com/office/drawing/2014/main" id="{FFA9BE90-C0D4-406B-8CC0-01FCDC9A1537}"/>
              </a:ext>
            </a:extLst>
          </p:cNvPr>
          <p:cNvPicPr>
            <a:picLocks noChangeAspect="1"/>
          </p:cNvPicPr>
          <p:nvPr/>
        </p:nvPicPr>
        <p:blipFill>
          <a:blip r:embed="rId9"/>
          <a:stretch>
            <a:fillRect/>
          </a:stretch>
        </p:blipFill>
        <p:spPr>
          <a:xfrm>
            <a:off x="7604538" y="1061323"/>
            <a:ext cx="3650098" cy="4569125"/>
          </a:xfrm>
          <a:prstGeom prst="rect">
            <a:avLst/>
          </a:prstGeom>
        </p:spPr>
      </p:pic>
      <p:sp>
        <p:nvSpPr>
          <p:cNvPr id="7" name="TextBox 6">
            <a:extLst>
              <a:ext uri="{FF2B5EF4-FFF2-40B4-BE49-F238E27FC236}">
                <a16:creationId xmlns:a16="http://schemas.microsoft.com/office/drawing/2014/main" id="{5EEC40FC-5ED0-44E3-B813-C6735E625590}"/>
              </a:ext>
            </a:extLst>
          </p:cNvPr>
          <p:cNvSpPr txBox="1"/>
          <p:nvPr/>
        </p:nvSpPr>
        <p:spPr>
          <a:xfrm>
            <a:off x="8004132" y="5748128"/>
            <a:ext cx="2843408" cy="369332"/>
          </a:xfrm>
          <a:prstGeom prst="rect">
            <a:avLst/>
          </a:prstGeom>
          <a:noFill/>
        </p:spPr>
        <p:txBody>
          <a:bodyPr wrap="square" rtlCol="0">
            <a:spAutoFit/>
          </a:bodyPr>
          <a:lstStyle/>
          <a:p>
            <a:r>
              <a:rPr lang="en-US" dirty="0"/>
              <a:t>Internet Protocol Suite </a:t>
            </a:r>
            <a:r>
              <a:rPr lang="en-US" dirty="0">
                <a:hlinkClick r:id="rId10"/>
              </a:rPr>
              <a:t>[link]</a:t>
            </a:r>
            <a:endParaRPr lang="en-US" dirty="0"/>
          </a:p>
        </p:txBody>
      </p:sp>
    </p:spTree>
    <p:extLst>
      <p:ext uri="{BB962C8B-B14F-4D97-AF65-F5344CB8AC3E}">
        <p14:creationId xmlns:p14="http://schemas.microsoft.com/office/powerpoint/2010/main" val="232781626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757272"/>
          </a:xfrm>
        </p:spPr>
        <p:txBody>
          <a:bodyPr>
            <a:normAutofit/>
          </a:bodyPr>
          <a:lstStyle/>
          <a:p>
            <a:r>
              <a:rPr lang="en-US" sz="3600" dirty="0"/>
              <a:t>Network Architecture – Web Services</a:t>
            </a:r>
          </a:p>
        </p:txBody>
      </p:sp>
      <p:sp>
        <p:nvSpPr>
          <p:cNvPr id="4" name="Content Placeholder 2">
            <a:extLst>
              <a:ext uri="{FF2B5EF4-FFF2-40B4-BE49-F238E27FC236}">
                <a16:creationId xmlns:a16="http://schemas.microsoft.com/office/drawing/2014/main" id="{2089EFC2-A45C-4711-8D64-BFBB2CF029BD}"/>
              </a:ext>
            </a:extLst>
          </p:cNvPr>
          <p:cNvSpPr txBox="1">
            <a:spLocks/>
          </p:cNvSpPr>
          <p:nvPr/>
        </p:nvSpPr>
        <p:spPr>
          <a:xfrm>
            <a:off x="838200" y="1227552"/>
            <a:ext cx="10515600" cy="494941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t>Web Services </a:t>
            </a:r>
            <a:r>
              <a:rPr lang="en-US" sz="2000" dirty="0">
                <a:hlinkClick r:id="rId3"/>
              </a:rPr>
              <a:t>[link]</a:t>
            </a:r>
            <a:endParaRPr lang="en-US" sz="2000" dirty="0"/>
          </a:p>
          <a:p>
            <a:pPr marL="0" indent="0">
              <a:buNone/>
            </a:pPr>
            <a:r>
              <a:rPr lang="en-US" sz="2000" dirty="0"/>
              <a:t>…SOA (service-oriented architecture) version 2</a:t>
            </a:r>
          </a:p>
          <a:p>
            <a:pPr marL="0" indent="0">
              <a:buNone/>
            </a:pPr>
            <a:endParaRPr lang="en-US" sz="2000" dirty="0"/>
          </a:p>
          <a:p>
            <a:pPr marL="0" indent="0">
              <a:buNone/>
            </a:pPr>
            <a:r>
              <a:rPr lang="en-US" sz="2000" dirty="0"/>
              <a:t>XML (Extensible Markup Language) </a:t>
            </a:r>
            <a:r>
              <a:rPr lang="en-US" sz="2000" dirty="0">
                <a:hlinkClick r:id="rId4"/>
              </a:rPr>
              <a:t>[link]</a:t>
            </a:r>
            <a:r>
              <a:rPr lang="en-US" sz="2000" dirty="0"/>
              <a:t>	</a:t>
            </a:r>
          </a:p>
          <a:p>
            <a:pPr marL="0" indent="0">
              <a:buNone/>
            </a:pPr>
            <a:r>
              <a:rPr lang="en-US" sz="2000" dirty="0"/>
              <a:t>XML-RPC (XML &amp; HTTP) </a:t>
            </a:r>
            <a:r>
              <a:rPr lang="en-US" sz="2000" dirty="0">
                <a:hlinkClick r:id="rId5"/>
              </a:rPr>
              <a:t>[link]</a:t>
            </a:r>
            <a:r>
              <a:rPr lang="en-US" sz="2000" dirty="0"/>
              <a:t> </a:t>
            </a:r>
          </a:p>
          <a:p>
            <a:pPr marL="0" indent="0">
              <a:buNone/>
            </a:pPr>
            <a:r>
              <a:rPr lang="en-US" sz="2000" dirty="0"/>
              <a:t>SOAP (Simple Object Access Protocol) </a:t>
            </a:r>
            <a:r>
              <a:rPr lang="en-US" sz="2000" dirty="0">
                <a:hlinkClick r:id="rId6"/>
              </a:rPr>
              <a:t>[link]</a:t>
            </a:r>
            <a:endParaRPr lang="en-US" sz="2000" dirty="0"/>
          </a:p>
          <a:p>
            <a:pPr marL="0" indent="0">
              <a:buNone/>
            </a:pPr>
            <a:endParaRPr lang="en-US" sz="2000" dirty="0"/>
          </a:p>
          <a:p>
            <a:pPr marL="0" indent="0">
              <a:buNone/>
            </a:pPr>
            <a:r>
              <a:rPr lang="en-US" sz="2000" dirty="0"/>
              <a:t>JSON (JavaScript Object Notation) </a:t>
            </a:r>
            <a:r>
              <a:rPr lang="en-US" sz="2000" dirty="0">
                <a:hlinkClick r:id="rId7"/>
              </a:rPr>
              <a:t>[link]</a:t>
            </a:r>
            <a:endParaRPr lang="en-US" sz="2000" dirty="0"/>
          </a:p>
          <a:p>
            <a:pPr marL="0" indent="0">
              <a:buNone/>
            </a:pPr>
            <a:r>
              <a:rPr lang="en-US" sz="2000" dirty="0"/>
              <a:t>REST (Representational State Transfer) </a:t>
            </a:r>
            <a:r>
              <a:rPr lang="en-US" sz="2000" dirty="0">
                <a:hlinkClick r:id="rId8"/>
              </a:rPr>
              <a:t>[link]</a:t>
            </a:r>
            <a:endParaRPr lang="en-US" sz="2000" dirty="0"/>
          </a:p>
          <a:p>
            <a:pPr marL="0" indent="0">
              <a:buNone/>
            </a:pPr>
            <a:endParaRPr lang="en-US" sz="2000" dirty="0"/>
          </a:p>
          <a:p>
            <a:pPr marL="0" indent="0">
              <a:buNone/>
            </a:pPr>
            <a:endParaRPr lang="en-US" sz="2000" dirty="0"/>
          </a:p>
        </p:txBody>
      </p:sp>
      <p:pic>
        <p:nvPicPr>
          <p:cNvPr id="7" name="Picture 6">
            <a:extLst>
              <a:ext uri="{FF2B5EF4-FFF2-40B4-BE49-F238E27FC236}">
                <a16:creationId xmlns:a16="http://schemas.microsoft.com/office/drawing/2014/main" id="{6F107D95-60D1-476F-8F34-B0D12CE62FC5}"/>
              </a:ext>
            </a:extLst>
          </p:cNvPr>
          <p:cNvPicPr>
            <a:picLocks noChangeAspect="1"/>
          </p:cNvPicPr>
          <p:nvPr/>
        </p:nvPicPr>
        <p:blipFill>
          <a:blip r:embed="rId9"/>
          <a:stretch>
            <a:fillRect/>
          </a:stretch>
        </p:blipFill>
        <p:spPr>
          <a:xfrm>
            <a:off x="7604538" y="1061323"/>
            <a:ext cx="3650098" cy="4569125"/>
          </a:xfrm>
          <a:prstGeom prst="rect">
            <a:avLst/>
          </a:prstGeom>
        </p:spPr>
      </p:pic>
      <p:sp>
        <p:nvSpPr>
          <p:cNvPr id="8" name="TextBox 7">
            <a:extLst>
              <a:ext uri="{FF2B5EF4-FFF2-40B4-BE49-F238E27FC236}">
                <a16:creationId xmlns:a16="http://schemas.microsoft.com/office/drawing/2014/main" id="{24B0F564-56B6-4C5C-B0C1-1AF4213D17D6}"/>
              </a:ext>
            </a:extLst>
          </p:cNvPr>
          <p:cNvSpPr txBox="1"/>
          <p:nvPr/>
        </p:nvSpPr>
        <p:spPr>
          <a:xfrm>
            <a:off x="8004132" y="5748128"/>
            <a:ext cx="2843408" cy="369332"/>
          </a:xfrm>
          <a:prstGeom prst="rect">
            <a:avLst/>
          </a:prstGeom>
          <a:noFill/>
        </p:spPr>
        <p:txBody>
          <a:bodyPr wrap="square" rtlCol="0">
            <a:spAutoFit/>
          </a:bodyPr>
          <a:lstStyle/>
          <a:p>
            <a:r>
              <a:rPr lang="en-US" dirty="0"/>
              <a:t>Internet Protocol Suite </a:t>
            </a:r>
            <a:r>
              <a:rPr lang="en-US" dirty="0">
                <a:hlinkClick r:id="rId10"/>
              </a:rPr>
              <a:t>[link]</a:t>
            </a:r>
            <a:endParaRPr lang="en-US" dirty="0"/>
          </a:p>
        </p:txBody>
      </p:sp>
    </p:spTree>
    <p:extLst>
      <p:ext uri="{BB962C8B-B14F-4D97-AF65-F5344CB8AC3E}">
        <p14:creationId xmlns:p14="http://schemas.microsoft.com/office/powerpoint/2010/main" val="17238839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755BE-860E-40EB-ADA6-6E82BCB49EC3}"/>
              </a:ext>
            </a:extLst>
          </p:cNvPr>
          <p:cNvSpPr>
            <a:spLocks noGrp="1"/>
          </p:cNvSpPr>
          <p:nvPr>
            <p:ph type="title"/>
          </p:nvPr>
        </p:nvSpPr>
        <p:spPr/>
        <p:txBody>
          <a:bodyPr/>
          <a:lstStyle/>
          <a:p>
            <a:r>
              <a:rPr lang="en-US" dirty="0"/>
              <a:t>Prework</a:t>
            </a:r>
          </a:p>
        </p:txBody>
      </p:sp>
      <p:sp>
        <p:nvSpPr>
          <p:cNvPr id="3" name="Content Placeholder 2">
            <a:extLst>
              <a:ext uri="{FF2B5EF4-FFF2-40B4-BE49-F238E27FC236}">
                <a16:creationId xmlns:a16="http://schemas.microsoft.com/office/drawing/2014/main" id="{72EF5DE0-5958-4171-A9E3-3D288A31AC3F}"/>
              </a:ext>
            </a:extLst>
          </p:cNvPr>
          <p:cNvSpPr>
            <a:spLocks noGrp="1"/>
          </p:cNvSpPr>
          <p:nvPr>
            <p:ph idx="1"/>
          </p:nvPr>
        </p:nvSpPr>
        <p:spPr>
          <a:xfrm>
            <a:off x="838200" y="1654444"/>
            <a:ext cx="10515600" cy="4522519"/>
          </a:xfrm>
        </p:spPr>
        <p:txBody>
          <a:bodyPr>
            <a:normAutofit/>
          </a:bodyPr>
          <a:lstStyle/>
          <a:p>
            <a:pPr marL="0" indent="0">
              <a:buNone/>
            </a:pPr>
            <a:r>
              <a:rPr lang="en-US" sz="1800" dirty="0"/>
              <a:t>Review Monday prework announcement. </a:t>
            </a:r>
          </a:p>
          <a:p>
            <a:pPr marL="0" indent="0">
              <a:buNone/>
            </a:pPr>
            <a:endParaRPr lang="en-US" sz="1800" b="1" dirty="0"/>
          </a:p>
        </p:txBody>
      </p:sp>
    </p:spTree>
    <p:extLst>
      <p:ext uri="{BB962C8B-B14F-4D97-AF65-F5344CB8AC3E}">
        <p14:creationId xmlns:p14="http://schemas.microsoft.com/office/powerpoint/2010/main" val="162780559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757272"/>
          </a:xfrm>
        </p:spPr>
        <p:txBody>
          <a:bodyPr>
            <a:normAutofit/>
          </a:bodyPr>
          <a:lstStyle/>
          <a:p>
            <a:r>
              <a:rPr lang="en-US" sz="3600" dirty="0"/>
              <a:t>Network Architecture – Back to the Future </a:t>
            </a:r>
          </a:p>
        </p:txBody>
      </p:sp>
      <p:sp>
        <p:nvSpPr>
          <p:cNvPr id="4" name="Content Placeholder 2">
            <a:extLst>
              <a:ext uri="{FF2B5EF4-FFF2-40B4-BE49-F238E27FC236}">
                <a16:creationId xmlns:a16="http://schemas.microsoft.com/office/drawing/2014/main" id="{2089EFC2-A45C-4711-8D64-BFBB2CF029BD}"/>
              </a:ext>
            </a:extLst>
          </p:cNvPr>
          <p:cNvSpPr txBox="1">
            <a:spLocks/>
          </p:cNvSpPr>
          <p:nvPr/>
        </p:nvSpPr>
        <p:spPr>
          <a:xfrm>
            <a:off x="838200" y="1227552"/>
            <a:ext cx="10515600" cy="494941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t>Web Services </a:t>
            </a:r>
            <a:r>
              <a:rPr lang="en-US" sz="2000" dirty="0">
                <a:hlinkClick r:id="rId3"/>
              </a:rPr>
              <a:t>[link]</a:t>
            </a:r>
            <a:endParaRPr lang="en-US" sz="2000" dirty="0"/>
          </a:p>
          <a:p>
            <a:pPr marL="0" indent="0">
              <a:buNone/>
            </a:pPr>
            <a:r>
              <a:rPr lang="en-US" sz="2000" dirty="0"/>
              <a:t>    …SOA (service-oriented architecture) version 2 [link]</a:t>
            </a:r>
          </a:p>
          <a:p>
            <a:pPr marL="0" indent="0">
              <a:buNone/>
            </a:pPr>
            <a:r>
              <a:rPr lang="en-US" sz="2000" dirty="0"/>
              <a:t>JSON (JavaScript Object Notation) </a:t>
            </a:r>
            <a:r>
              <a:rPr lang="en-US" sz="2000" dirty="0">
                <a:hlinkClick r:id="rId4"/>
              </a:rPr>
              <a:t>[link]</a:t>
            </a:r>
            <a:endParaRPr lang="en-US" sz="2000" dirty="0"/>
          </a:p>
          <a:p>
            <a:pPr marL="0" indent="0">
              <a:buNone/>
            </a:pPr>
            <a:r>
              <a:rPr lang="en-US" sz="2000" dirty="0"/>
              <a:t>REST (Representational State Transfer) </a:t>
            </a:r>
            <a:r>
              <a:rPr lang="en-US" sz="2000" dirty="0">
                <a:hlinkClick r:id="rId5"/>
              </a:rPr>
              <a:t>[link]</a:t>
            </a:r>
            <a:endParaRPr lang="en-US" sz="2000" dirty="0"/>
          </a:p>
          <a:p>
            <a:pPr marL="0" indent="0">
              <a:buNone/>
            </a:pPr>
            <a:endParaRPr lang="en-US" sz="2000" dirty="0"/>
          </a:p>
          <a:p>
            <a:pPr marL="0" indent="0">
              <a:buNone/>
            </a:pPr>
            <a:endParaRPr lang="en-US" sz="2000" dirty="0"/>
          </a:p>
          <a:p>
            <a:pPr marL="0" indent="0">
              <a:buNone/>
            </a:pPr>
            <a:r>
              <a:rPr lang="en-US" sz="2000" dirty="0" err="1"/>
              <a:t>gRPC</a:t>
            </a:r>
            <a:r>
              <a:rPr lang="en-US" sz="2000" dirty="0"/>
              <a:t> </a:t>
            </a:r>
            <a:r>
              <a:rPr lang="en-US" sz="2000" dirty="0">
                <a:hlinkClick r:id="rId6"/>
              </a:rPr>
              <a:t>[link]</a:t>
            </a:r>
            <a:r>
              <a:rPr lang="en-US" sz="2000" dirty="0"/>
              <a:t> Or </a:t>
            </a:r>
            <a:r>
              <a:rPr lang="en-US" sz="2000" dirty="0">
                <a:hlinkClick r:id="rId7"/>
              </a:rPr>
              <a:t>https://grpc.io/faq/</a:t>
            </a:r>
            <a:endParaRPr lang="en-US" sz="2000" dirty="0"/>
          </a:p>
          <a:p>
            <a:pPr marL="0" indent="0">
              <a:buNone/>
            </a:pPr>
            <a:endParaRPr lang="en-US" sz="2000" dirty="0"/>
          </a:p>
          <a:p>
            <a:pPr marL="0" indent="0">
              <a:buNone/>
            </a:pPr>
            <a:endParaRPr lang="en-US" sz="2000" dirty="0"/>
          </a:p>
          <a:p>
            <a:pPr marL="0" indent="0">
              <a:buNone/>
            </a:pPr>
            <a:r>
              <a:rPr lang="en-US" sz="2000" dirty="0"/>
              <a:t>REST vs </a:t>
            </a:r>
            <a:r>
              <a:rPr lang="en-US" sz="2000" dirty="0" err="1"/>
              <a:t>gRPC</a:t>
            </a:r>
            <a:r>
              <a:rPr lang="en-US" sz="2000" dirty="0"/>
              <a:t> </a:t>
            </a:r>
          </a:p>
          <a:p>
            <a:pPr>
              <a:buFont typeface="Wingdings" panose="05000000000000000000" pitchFamily="2" charset="2"/>
              <a:buChar char="§"/>
            </a:pPr>
            <a:r>
              <a:rPr lang="en-US" sz="2000" dirty="0"/>
              <a:t>REST vs. </a:t>
            </a:r>
            <a:r>
              <a:rPr lang="en-US" sz="2000" dirty="0" err="1"/>
              <a:t>gRPC</a:t>
            </a:r>
            <a:r>
              <a:rPr lang="en-US" sz="2000" dirty="0"/>
              <a:t>: Battle of the APIs </a:t>
            </a:r>
            <a:r>
              <a:rPr lang="en-US" sz="2000" dirty="0">
                <a:hlinkClick r:id="rId8"/>
              </a:rPr>
              <a:t>[link]</a:t>
            </a:r>
            <a:endParaRPr lang="en-US" sz="2000" dirty="0"/>
          </a:p>
          <a:p>
            <a:pPr>
              <a:buFont typeface="Wingdings" panose="05000000000000000000" pitchFamily="2" charset="2"/>
              <a:buChar char="§"/>
            </a:pPr>
            <a:r>
              <a:rPr lang="en-US" sz="2000" dirty="0"/>
              <a:t>Evaluating Performance of REST vs. </a:t>
            </a:r>
            <a:r>
              <a:rPr lang="en-US" sz="2000" dirty="0" err="1"/>
              <a:t>gRPC</a:t>
            </a:r>
            <a:r>
              <a:rPr lang="en-US" sz="2000" dirty="0"/>
              <a:t> </a:t>
            </a:r>
            <a:r>
              <a:rPr lang="en-US" sz="2000" dirty="0">
                <a:hlinkClick r:id="rId9"/>
              </a:rPr>
              <a:t>[link]</a:t>
            </a:r>
            <a:r>
              <a:rPr lang="en-US" sz="2000" dirty="0"/>
              <a:t>  </a:t>
            </a:r>
          </a:p>
        </p:txBody>
      </p:sp>
      <p:pic>
        <p:nvPicPr>
          <p:cNvPr id="5" name="Picture 4">
            <a:extLst>
              <a:ext uri="{FF2B5EF4-FFF2-40B4-BE49-F238E27FC236}">
                <a16:creationId xmlns:a16="http://schemas.microsoft.com/office/drawing/2014/main" id="{E51FC054-0B24-4CFD-B5CC-ADC37DA85061}"/>
              </a:ext>
            </a:extLst>
          </p:cNvPr>
          <p:cNvPicPr>
            <a:picLocks noChangeAspect="1"/>
          </p:cNvPicPr>
          <p:nvPr/>
        </p:nvPicPr>
        <p:blipFill>
          <a:blip r:embed="rId10"/>
          <a:stretch>
            <a:fillRect/>
          </a:stretch>
        </p:blipFill>
        <p:spPr>
          <a:xfrm>
            <a:off x="7604538" y="1061323"/>
            <a:ext cx="3650098" cy="4569125"/>
          </a:xfrm>
          <a:prstGeom prst="rect">
            <a:avLst/>
          </a:prstGeom>
        </p:spPr>
      </p:pic>
      <p:sp>
        <p:nvSpPr>
          <p:cNvPr id="6" name="TextBox 5">
            <a:extLst>
              <a:ext uri="{FF2B5EF4-FFF2-40B4-BE49-F238E27FC236}">
                <a16:creationId xmlns:a16="http://schemas.microsoft.com/office/drawing/2014/main" id="{2F930956-2EDD-4146-85BF-6182A3CEB693}"/>
              </a:ext>
            </a:extLst>
          </p:cNvPr>
          <p:cNvSpPr txBox="1"/>
          <p:nvPr/>
        </p:nvSpPr>
        <p:spPr>
          <a:xfrm>
            <a:off x="8004132" y="5748128"/>
            <a:ext cx="2843408" cy="369332"/>
          </a:xfrm>
          <a:prstGeom prst="rect">
            <a:avLst/>
          </a:prstGeom>
          <a:noFill/>
        </p:spPr>
        <p:txBody>
          <a:bodyPr wrap="square" rtlCol="0">
            <a:spAutoFit/>
          </a:bodyPr>
          <a:lstStyle/>
          <a:p>
            <a:r>
              <a:rPr lang="en-US" dirty="0"/>
              <a:t>Internet Protocol Suite </a:t>
            </a:r>
            <a:r>
              <a:rPr lang="en-US" dirty="0">
                <a:hlinkClick r:id="rId11"/>
              </a:rPr>
              <a:t>[link]</a:t>
            </a:r>
            <a:endParaRPr lang="en-US" dirty="0"/>
          </a:p>
        </p:txBody>
      </p:sp>
    </p:spTree>
    <p:extLst>
      <p:ext uri="{BB962C8B-B14F-4D97-AF65-F5344CB8AC3E}">
        <p14:creationId xmlns:p14="http://schemas.microsoft.com/office/powerpoint/2010/main" val="92801016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757272"/>
          </a:xfrm>
        </p:spPr>
        <p:txBody>
          <a:bodyPr>
            <a:normAutofit/>
          </a:bodyPr>
          <a:lstStyle/>
          <a:p>
            <a:r>
              <a:rPr lang="en-US" sz="3600" dirty="0"/>
              <a:t>Network Architecture – The Internet</a:t>
            </a:r>
          </a:p>
        </p:txBody>
      </p:sp>
      <p:sp>
        <p:nvSpPr>
          <p:cNvPr id="4" name="Content Placeholder 2">
            <a:extLst>
              <a:ext uri="{FF2B5EF4-FFF2-40B4-BE49-F238E27FC236}">
                <a16:creationId xmlns:a16="http://schemas.microsoft.com/office/drawing/2014/main" id="{2089EFC2-A45C-4711-8D64-BFBB2CF029BD}"/>
              </a:ext>
            </a:extLst>
          </p:cNvPr>
          <p:cNvSpPr txBox="1">
            <a:spLocks/>
          </p:cNvSpPr>
          <p:nvPr/>
        </p:nvSpPr>
        <p:spPr>
          <a:xfrm>
            <a:off x="838200" y="1227552"/>
            <a:ext cx="10515600" cy="494941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t>The Internet </a:t>
            </a:r>
            <a:r>
              <a:rPr lang="en-US" sz="2000" dirty="0">
                <a:hlinkClick r:id="rId3"/>
              </a:rPr>
              <a:t>[link]</a:t>
            </a:r>
            <a:endParaRPr lang="en-US" sz="2000" dirty="0"/>
          </a:p>
          <a:p>
            <a:pPr marL="0" indent="0">
              <a:buNone/>
            </a:pPr>
            <a:r>
              <a:rPr lang="en-US" sz="2000" dirty="0"/>
              <a:t>IP (Internet Protocol) </a:t>
            </a:r>
            <a:r>
              <a:rPr lang="en-US" sz="2000" dirty="0">
                <a:hlinkClick r:id="rId4"/>
              </a:rPr>
              <a:t>[link]</a:t>
            </a:r>
            <a:endParaRPr lang="en-US" sz="2000" dirty="0"/>
          </a:p>
          <a:p>
            <a:pPr marL="0" indent="0">
              <a:buNone/>
            </a:pPr>
            <a:r>
              <a:rPr lang="en-US" sz="2000" dirty="0"/>
              <a:t>TCP (Transmission Control Protocol) </a:t>
            </a:r>
            <a:r>
              <a:rPr lang="en-US" sz="2000" dirty="0">
                <a:hlinkClick r:id="rId5"/>
              </a:rPr>
              <a:t>[link]</a:t>
            </a:r>
            <a:endParaRPr lang="en-US" sz="2000" dirty="0"/>
          </a:p>
          <a:p>
            <a:pPr marL="0" indent="0">
              <a:buNone/>
            </a:pPr>
            <a:r>
              <a:rPr lang="en-US" sz="2000" dirty="0"/>
              <a:t>TCP/IP </a:t>
            </a:r>
          </a:p>
          <a:p>
            <a:pPr marL="0" indent="0">
              <a:buNone/>
            </a:pPr>
            <a:endParaRPr lang="en-US" sz="2000" dirty="0"/>
          </a:p>
          <a:p>
            <a:pPr marL="0" indent="0">
              <a:buNone/>
            </a:pPr>
            <a:r>
              <a:rPr lang="en-US" sz="2000" dirty="0"/>
              <a:t>UDP (User Datagram Protocol) </a:t>
            </a:r>
            <a:r>
              <a:rPr lang="en-US" sz="2000" dirty="0">
                <a:hlinkClick r:id="rId6"/>
              </a:rPr>
              <a:t>[link] </a:t>
            </a:r>
            <a:endParaRPr lang="en-US" sz="2000" dirty="0"/>
          </a:p>
          <a:p>
            <a:pPr marL="0" indent="0">
              <a:buNone/>
            </a:pPr>
            <a:r>
              <a:rPr lang="en-US" sz="2000" dirty="0"/>
              <a:t>UDP/IP</a:t>
            </a:r>
          </a:p>
          <a:p>
            <a:pPr marL="0" indent="0">
              <a:buNone/>
            </a:pPr>
            <a:endParaRPr lang="en-US" sz="2000" dirty="0"/>
          </a:p>
          <a:p>
            <a:pPr marL="0" indent="0">
              <a:buNone/>
            </a:pPr>
            <a:r>
              <a:rPr lang="en-US" sz="2000" dirty="0"/>
              <a:t>TCP/IP or UDP/IP Socket </a:t>
            </a:r>
            <a:r>
              <a:rPr lang="en-US" sz="2000" dirty="0">
                <a:hlinkClick r:id="rId7"/>
              </a:rPr>
              <a:t>[link]</a:t>
            </a:r>
            <a:endParaRPr lang="en-US" sz="2000" dirty="0"/>
          </a:p>
          <a:p>
            <a:pPr marL="0" indent="0">
              <a:buNone/>
            </a:pPr>
            <a:r>
              <a:rPr lang="en-US" sz="2000" dirty="0"/>
              <a:t>TCP and UDP Protocols &amp; Port Numbers </a:t>
            </a:r>
            <a:r>
              <a:rPr lang="en-US" sz="2000" dirty="0">
                <a:hlinkClick r:id="rId8"/>
              </a:rPr>
              <a:t>[link]</a:t>
            </a:r>
            <a:endParaRPr lang="en-US" sz="2000" dirty="0"/>
          </a:p>
        </p:txBody>
      </p:sp>
    </p:spTree>
    <p:extLst>
      <p:ext uri="{BB962C8B-B14F-4D97-AF65-F5344CB8AC3E}">
        <p14:creationId xmlns:p14="http://schemas.microsoft.com/office/powerpoint/2010/main" val="207337461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757272"/>
          </a:xfrm>
        </p:spPr>
        <p:txBody>
          <a:bodyPr>
            <a:normAutofit/>
          </a:bodyPr>
          <a:lstStyle/>
          <a:p>
            <a:r>
              <a:rPr lang="en-US" sz="3600" dirty="0"/>
              <a:t>Network Architecture – The Web</a:t>
            </a:r>
          </a:p>
        </p:txBody>
      </p:sp>
      <p:sp>
        <p:nvSpPr>
          <p:cNvPr id="4" name="Content Placeholder 2">
            <a:extLst>
              <a:ext uri="{FF2B5EF4-FFF2-40B4-BE49-F238E27FC236}">
                <a16:creationId xmlns:a16="http://schemas.microsoft.com/office/drawing/2014/main" id="{2089EFC2-A45C-4711-8D64-BFBB2CF029BD}"/>
              </a:ext>
            </a:extLst>
          </p:cNvPr>
          <p:cNvSpPr txBox="1">
            <a:spLocks/>
          </p:cNvSpPr>
          <p:nvPr/>
        </p:nvSpPr>
        <p:spPr>
          <a:xfrm>
            <a:off x="838200" y="1227552"/>
            <a:ext cx="10515600" cy="494941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t>The Web </a:t>
            </a:r>
            <a:r>
              <a:rPr lang="en-US" sz="2000" dirty="0">
                <a:hlinkClick r:id="rId3"/>
              </a:rPr>
              <a:t>[link]</a:t>
            </a:r>
            <a:endParaRPr lang="en-US" sz="2000" dirty="0"/>
          </a:p>
          <a:p>
            <a:pPr marL="0" indent="0">
              <a:buNone/>
            </a:pPr>
            <a:r>
              <a:rPr lang="en-US" sz="2000" dirty="0"/>
              <a:t>HTTP (Hypertext Transfer Protocol) </a:t>
            </a:r>
            <a:r>
              <a:rPr lang="en-US" sz="2000" dirty="0">
                <a:hlinkClick r:id="rId4"/>
              </a:rPr>
              <a:t>[link]</a:t>
            </a:r>
            <a:endParaRPr lang="en-US" sz="2000" dirty="0"/>
          </a:p>
          <a:p>
            <a:pPr marL="0" indent="0">
              <a:buNone/>
            </a:pPr>
            <a:r>
              <a:rPr lang="en-US" sz="2000" dirty="0"/>
              <a:t>DNS (Domain Name System) </a:t>
            </a:r>
            <a:r>
              <a:rPr lang="en-US" sz="2000" dirty="0">
                <a:hlinkClick r:id="rId5"/>
              </a:rPr>
              <a:t>[link]</a:t>
            </a:r>
            <a:endParaRPr lang="en-US" sz="2000" dirty="0"/>
          </a:p>
          <a:p>
            <a:pPr marL="0" indent="0">
              <a:buNone/>
            </a:pPr>
            <a:r>
              <a:rPr lang="en-US" sz="2000" dirty="0"/>
              <a:t>HTML (Hypertext Markup Language) </a:t>
            </a:r>
            <a:r>
              <a:rPr lang="en-US" sz="2000" dirty="0">
                <a:hlinkClick r:id="rId6"/>
              </a:rPr>
              <a:t>[link]</a:t>
            </a:r>
            <a:endParaRPr lang="en-US" sz="2000" dirty="0"/>
          </a:p>
          <a:p>
            <a:pPr marL="0" indent="0">
              <a:buNone/>
            </a:pPr>
            <a:r>
              <a:rPr lang="en-US" sz="2000" dirty="0"/>
              <a:t>CSS (Cascading Style Sheets) </a:t>
            </a:r>
            <a:r>
              <a:rPr lang="en-US" sz="2000" dirty="0">
                <a:hlinkClick r:id="rId7"/>
              </a:rPr>
              <a:t>[link]</a:t>
            </a:r>
            <a:endParaRPr lang="en-US" sz="2000" dirty="0"/>
          </a:p>
          <a:p>
            <a:pPr marL="0" indent="0">
              <a:buNone/>
            </a:pPr>
            <a:endParaRPr lang="en-US" sz="2000" dirty="0"/>
          </a:p>
          <a:p>
            <a:pPr marL="0" indent="0">
              <a:buNone/>
            </a:pPr>
            <a:r>
              <a:rPr lang="en-US" sz="2000" dirty="0"/>
              <a:t>JavaScript [</a:t>
            </a:r>
            <a:r>
              <a:rPr lang="en-US" sz="2000" dirty="0">
                <a:hlinkClick r:id="rId8"/>
              </a:rPr>
              <a:t>link</a:t>
            </a:r>
            <a:r>
              <a:rPr lang="en-US" sz="2000" dirty="0"/>
              <a:t>]</a:t>
            </a:r>
          </a:p>
          <a:p>
            <a:pPr marL="0" indent="0">
              <a:buNone/>
            </a:pPr>
            <a:r>
              <a:rPr lang="en-US" sz="2000" dirty="0"/>
              <a:t> </a:t>
            </a:r>
          </a:p>
        </p:txBody>
      </p:sp>
    </p:spTree>
    <p:extLst>
      <p:ext uri="{BB962C8B-B14F-4D97-AF65-F5344CB8AC3E}">
        <p14:creationId xmlns:p14="http://schemas.microsoft.com/office/powerpoint/2010/main" val="88483434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757272"/>
          </a:xfrm>
        </p:spPr>
        <p:txBody>
          <a:bodyPr>
            <a:normAutofit/>
          </a:bodyPr>
          <a:lstStyle/>
          <a:p>
            <a:r>
              <a:rPr lang="en-US" sz="3600" dirty="0"/>
              <a:t>Network Architecture – Distributed Computing</a:t>
            </a:r>
          </a:p>
        </p:txBody>
      </p:sp>
      <p:sp>
        <p:nvSpPr>
          <p:cNvPr id="4" name="Content Placeholder 2">
            <a:extLst>
              <a:ext uri="{FF2B5EF4-FFF2-40B4-BE49-F238E27FC236}">
                <a16:creationId xmlns:a16="http://schemas.microsoft.com/office/drawing/2014/main" id="{2089EFC2-A45C-4711-8D64-BFBB2CF029BD}"/>
              </a:ext>
            </a:extLst>
          </p:cNvPr>
          <p:cNvSpPr txBox="1">
            <a:spLocks/>
          </p:cNvSpPr>
          <p:nvPr/>
        </p:nvSpPr>
        <p:spPr>
          <a:xfrm>
            <a:off x="838200" y="1227552"/>
            <a:ext cx="10515600" cy="494941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t>RPC (Remote procedure call) </a:t>
            </a:r>
            <a:r>
              <a:rPr lang="en-US" sz="2000" dirty="0">
                <a:hlinkClick r:id="rId3"/>
              </a:rPr>
              <a:t>[link]</a:t>
            </a:r>
            <a:endParaRPr lang="en-US" sz="2000" dirty="0"/>
          </a:p>
          <a:p>
            <a:pPr marL="0" indent="0">
              <a:buNone/>
            </a:pPr>
            <a:r>
              <a:rPr lang="en-US" sz="2000" dirty="0"/>
              <a:t>… SOA (service-oriented architecture) version 1</a:t>
            </a:r>
          </a:p>
          <a:p>
            <a:pPr marL="0" indent="0">
              <a:buNone/>
            </a:pPr>
            <a:endParaRPr lang="en-US" sz="2000" dirty="0"/>
          </a:p>
          <a:p>
            <a:pPr marL="0" indent="0">
              <a:buNone/>
            </a:pPr>
            <a:r>
              <a:rPr lang="en-US" sz="2000" dirty="0"/>
              <a:t>Java RMI (Java remote method invocation) </a:t>
            </a:r>
            <a:r>
              <a:rPr lang="en-US" sz="2000" dirty="0">
                <a:hlinkClick r:id="rId4"/>
              </a:rPr>
              <a:t>[link]</a:t>
            </a:r>
            <a:endParaRPr lang="en-US" sz="2000" dirty="0"/>
          </a:p>
          <a:p>
            <a:pPr marL="0" indent="0">
              <a:buNone/>
            </a:pPr>
            <a:r>
              <a:rPr lang="en-US" sz="2000" dirty="0"/>
              <a:t>DCOM (Distributed Component Object Model) </a:t>
            </a:r>
            <a:r>
              <a:rPr lang="en-US" sz="2000" dirty="0">
                <a:hlinkClick r:id="rId5"/>
              </a:rPr>
              <a:t>[link]</a:t>
            </a:r>
            <a:endParaRPr lang="en-US" sz="2000" dirty="0"/>
          </a:p>
          <a:p>
            <a:pPr marL="0" indent="0">
              <a:buNone/>
            </a:pPr>
            <a:r>
              <a:rPr lang="en-US" sz="2000" dirty="0"/>
              <a:t>CORBA (Common Object Request Broker Architecture) </a:t>
            </a:r>
            <a:r>
              <a:rPr lang="en-US" sz="2000" dirty="0">
                <a:hlinkClick r:id="rId6"/>
              </a:rPr>
              <a:t>[link]</a:t>
            </a:r>
            <a:endParaRPr lang="en-US" sz="2000" dirty="0"/>
          </a:p>
          <a:p>
            <a:pPr marL="0" indent="0">
              <a:buNone/>
            </a:pPr>
            <a:endParaRPr lang="en-US" sz="2000" dirty="0"/>
          </a:p>
          <a:p>
            <a:pPr marL="0" indent="0">
              <a:buNone/>
            </a:pPr>
            <a:r>
              <a:rPr lang="en-US" sz="2000" dirty="0"/>
              <a:t>…</a:t>
            </a:r>
          </a:p>
          <a:p>
            <a:pPr marL="0" indent="0">
              <a:buNone/>
            </a:pPr>
            <a:endParaRPr lang="en-US" sz="2000" dirty="0"/>
          </a:p>
          <a:p>
            <a:pPr marL="0" indent="0">
              <a:buNone/>
            </a:pPr>
            <a:endParaRPr lang="en-US" sz="2000" dirty="0"/>
          </a:p>
          <a:p>
            <a:pPr marL="0" indent="0">
              <a:buNone/>
            </a:pPr>
            <a:r>
              <a:rPr lang="en-US" sz="2000" dirty="0"/>
              <a:t>XML (Extensible Markup Language) </a:t>
            </a:r>
            <a:r>
              <a:rPr lang="en-US" sz="2000" dirty="0">
                <a:hlinkClick r:id="rId7"/>
              </a:rPr>
              <a:t>[link]</a:t>
            </a:r>
            <a:r>
              <a:rPr lang="en-US" sz="2000" dirty="0"/>
              <a:t>	</a:t>
            </a:r>
          </a:p>
          <a:p>
            <a:pPr marL="0" indent="0">
              <a:buNone/>
            </a:pPr>
            <a:r>
              <a:rPr lang="en-US" sz="2000" dirty="0"/>
              <a:t>XML-RPC (XML &amp; HTTP) </a:t>
            </a:r>
            <a:r>
              <a:rPr lang="en-US" sz="2000" dirty="0">
                <a:hlinkClick r:id="rId8"/>
              </a:rPr>
              <a:t>[link]</a:t>
            </a:r>
            <a:r>
              <a:rPr lang="en-US" sz="2000" dirty="0"/>
              <a:t> </a:t>
            </a:r>
          </a:p>
        </p:txBody>
      </p:sp>
    </p:spTree>
    <p:extLst>
      <p:ext uri="{BB962C8B-B14F-4D97-AF65-F5344CB8AC3E}">
        <p14:creationId xmlns:p14="http://schemas.microsoft.com/office/powerpoint/2010/main" val="266375865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757272"/>
          </a:xfrm>
        </p:spPr>
        <p:txBody>
          <a:bodyPr>
            <a:normAutofit/>
          </a:bodyPr>
          <a:lstStyle/>
          <a:p>
            <a:r>
              <a:rPr lang="en-US" sz="3600" dirty="0"/>
              <a:t>Network Architecture – Web Services</a:t>
            </a:r>
          </a:p>
        </p:txBody>
      </p:sp>
      <p:sp>
        <p:nvSpPr>
          <p:cNvPr id="3" name="Content Placeholder 2"/>
          <p:cNvSpPr>
            <a:spLocks noGrp="1"/>
          </p:cNvSpPr>
          <p:nvPr>
            <p:ph idx="1"/>
          </p:nvPr>
        </p:nvSpPr>
        <p:spPr>
          <a:xfrm>
            <a:off x="5122103" y="3954148"/>
            <a:ext cx="10718950" cy="2327970"/>
          </a:xfrm>
        </p:spPr>
        <p:txBody>
          <a:bodyPr>
            <a:normAutofit/>
          </a:bodyPr>
          <a:lstStyle/>
          <a:p>
            <a:pPr marL="0" indent="0">
              <a:buNone/>
            </a:pPr>
            <a:r>
              <a:rPr lang="en-US" sz="2000" dirty="0">
                <a:hlinkClick r:id="rId3"/>
              </a:rPr>
              <a:t>https://en.wikipedia.org/wiki/GRPC</a:t>
            </a:r>
            <a:endParaRPr lang="en-US" sz="2000" dirty="0"/>
          </a:p>
          <a:p>
            <a:pPr marL="0" indent="0">
              <a:buNone/>
            </a:pPr>
            <a:endParaRPr lang="en-US" sz="2000" dirty="0"/>
          </a:p>
        </p:txBody>
      </p:sp>
      <p:sp>
        <p:nvSpPr>
          <p:cNvPr id="4" name="Content Placeholder 2">
            <a:extLst>
              <a:ext uri="{FF2B5EF4-FFF2-40B4-BE49-F238E27FC236}">
                <a16:creationId xmlns:a16="http://schemas.microsoft.com/office/drawing/2014/main" id="{2089EFC2-A45C-4711-8D64-BFBB2CF029BD}"/>
              </a:ext>
            </a:extLst>
          </p:cNvPr>
          <p:cNvSpPr txBox="1">
            <a:spLocks/>
          </p:cNvSpPr>
          <p:nvPr/>
        </p:nvSpPr>
        <p:spPr>
          <a:xfrm>
            <a:off x="838200" y="1227552"/>
            <a:ext cx="10515600" cy="494941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t>Web Services </a:t>
            </a:r>
            <a:r>
              <a:rPr lang="en-US" sz="2000" dirty="0">
                <a:hlinkClick r:id="rId4"/>
              </a:rPr>
              <a:t>[link]</a:t>
            </a:r>
            <a:endParaRPr lang="en-US" sz="2000" dirty="0"/>
          </a:p>
          <a:p>
            <a:pPr marL="0" indent="0">
              <a:buNone/>
            </a:pPr>
            <a:r>
              <a:rPr lang="en-US" sz="2000" dirty="0"/>
              <a:t>…SOA (service-oriented architecture) version 2 [link]</a:t>
            </a:r>
          </a:p>
          <a:p>
            <a:pPr marL="0" indent="0">
              <a:buNone/>
            </a:pPr>
            <a:endParaRPr lang="en-US" sz="2000" dirty="0"/>
          </a:p>
          <a:p>
            <a:pPr marL="0" indent="0">
              <a:buNone/>
            </a:pPr>
            <a:r>
              <a:rPr lang="en-US" sz="2000" dirty="0"/>
              <a:t>XML (Extensible Markup Language) </a:t>
            </a:r>
            <a:r>
              <a:rPr lang="en-US" sz="2000" dirty="0">
                <a:hlinkClick r:id="rId5"/>
              </a:rPr>
              <a:t>[link]</a:t>
            </a:r>
            <a:r>
              <a:rPr lang="en-US" sz="2000" dirty="0"/>
              <a:t>	</a:t>
            </a:r>
          </a:p>
          <a:p>
            <a:pPr marL="0" indent="0">
              <a:buNone/>
            </a:pPr>
            <a:r>
              <a:rPr lang="en-US" sz="2000" dirty="0"/>
              <a:t>XML-RPC (XML &amp; HTTP) </a:t>
            </a:r>
            <a:r>
              <a:rPr lang="en-US" sz="2000" dirty="0">
                <a:hlinkClick r:id="rId6"/>
              </a:rPr>
              <a:t>[link]</a:t>
            </a:r>
            <a:r>
              <a:rPr lang="en-US" sz="2000" dirty="0"/>
              <a:t> </a:t>
            </a:r>
          </a:p>
          <a:p>
            <a:pPr marL="0" indent="0">
              <a:buNone/>
            </a:pPr>
            <a:r>
              <a:rPr lang="en-US" sz="2000" dirty="0"/>
              <a:t>SOAP (Simple Object Access Protocol) </a:t>
            </a:r>
            <a:r>
              <a:rPr lang="en-US" sz="2000" dirty="0">
                <a:hlinkClick r:id="rId7"/>
              </a:rPr>
              <a:t>[link]</a:t>
            </a:r>
            <a:endParaRPr lang="en-US" sz="2000" dirty="0"/>
          </a:p>
          <a:p>
            <a:pPr marL="0" indent="0">
              <a:buNone/>
            </a:pPr>
            <a:endParaRPr lang="en-US" sz="2000" dirty="0"/>
          </a:p>
          <a:p>
            <a:pPr marL="0" indent="0">
              <a:buNone/>
            </a:pPr>
            <a:r>
              <a:rPr lang="en-US" sz="2000" dirty="0"/>
              <a:t>JSON (JavaScript Object Notation) </a:t>
            </a:r>
            <a:r>
              <a:rPr lang="en-US" sz="2000" dirty="0">
                <a:hlinkClick r:id="rId8"/>
              </a:rPr>
              <a:t>[link]</a:t>
            </a:r>
            <a:endParaRPr lang="en-US" sz="2000" dirty="0"/>
          </a:p>
          <a:p>
            <a:pPr marL="0" indent="0">
              <a:buNone/>
            </a:pPr>
            <a:r>
              <a:rPr lang="en-US" sz="2000" dirty="0"/>
              <a:t>REST (Representational State Transfer) </a:t>
            </a:r>
            <a:r>
              <a:rPr lang="en-US" sz="2000" dirty="0">
                <a:hlinkClick r:id="rId9"/>
              </a:rPr>
              <a:t>[link]</a:t>
            </a:r>
            <a:endParaRPr lang="en-US" sz="2000" dirty="0"/>
          </a:p>
          <a:p>
            <a:pPr marL="0" indent="0">
              <a:buNone/>
            </a:pPr>
            <a:endParaRPr lang="en-US" sz="2000" dirty="0"/>
          </a:p>
          <a:p>
            <a:pPr marL="0" indent="0">
              <a:buNone/>
            </a:pPr>
            <a:endParaRPr lang="en-US" sz="2000" dirty="0"/>
          </a:p>
        </p:txBody>
      </p:sp>
    </p:spTree>
    <p:extLst>
      <p:ext uri="{BB962C8B-B14F-4D97-AF65-F5344CB8AC3E}">
        <p14:creationId xmlns:p14="http://schemas.microsoft.com/office/powerpoint/2010/main" val="142988988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757272"/>
          </a:xfrm>
        </p:spPr>
        <p:txBody>
          <a:bodyPr>
            <a:normAutofit/>
          </a:bodyPr>
          <a:lstStyle/>
          <a:p>
            <a:r>
              <a:rPr lang="en-US" sz="3600" dirty="0"/>
              <a:t>Network Architecture – Back to the Future </a:t>
            </a:r>
          </a:p>
        </p:txBody>
      </p:sp>
      <p:sp>
        <p:nvSpPr>
          <p:cNvPr id="4" name="Content Placeholder 2">
            <a:extLst>
              <a:ext uri="{FF2B5EF4-FFF2-40B4-BE49-F238E27FC236}">
                <a16:creationId xmlns:a16="http://schemas.microsoft.com/office/drawing/2014/main" id="{2089EFC2-A45C-4711-8D64-BFBB2CF029BD}"/>
              </a:ext>
            </a:extLst>
          </p:cNvPr>
          <p:cNvSpPr txBox="1">
            <a:spLocks/>
          </p:cNvSpPr>
          <p:nvPr/>
        </p:nvSpPr>
        <p:spPr>
          <a:xfrm>
            <a:off x="838200" y="1227552"/>
            <a:ext cx="10515600" cy="494941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t>JSON (JavaScript Object Notation) </a:t>
            </a:r>
            <a:r>
              <a:rPr lang="en-US" sz="2000" dirty="0">
                <a:hlinkClick r:id="rId3"/>
              </a:rPr>
              <a:t>[link]</a:t>
            </a:r>
            <a:endParaRPr lang="en-US" sz="2000" dirty="0"/>
          </a:p>
          <a:p>
            <a:pPr marL="0" indent="0">
              <a:buNone/>
            </a:pPr>
            <a:r>
              <a:rPr lang="en-US" sz="2000" dirty="0"/>
              <a:t>REST (Representational State Transfer) </a:t>
            </a:r>
            <a:r>
              <a:rPr lang="en-US" sz="2000" dirty="0">
                <a:hlinkClick r:id="rId4"/>
              </a:rPr>
              <a:t>[link]</a:t>
            </a:r>
            <a:endParaRPr lang="en-US" sz="2000" dirty="0"/>
          </a:p>
          <a:p>
            <a:pPr marL="0" indent="0">
              <a:buNone/>
            </a:pPr>
            <a:endParaRPr lang="en-US" sz="2000" dirty="0"/>
          </a:p>
          <a:p>
            <a:pPr marL="0" indent="0">
              <a:buNone/>
            </a:pPr>
            <a:r>
              <a:rPr lang="en-US" sz="2000" dirty="0" err="1"/>
              <a:t>gRPC</a:t>
            </a:r>
            <a:r>
              <a:rPr lang="en-US" sz="2000" dirty="0"/>
              <a:t> </a:t>
            </a:r>
            <a:r>
              <a:rPr lang="en-US" sz="2000" dirty="0">
                <a:hlinkClick r:id="rId5"/>
              </a:rPr>
              <a:t>[link]</a:t>
            </a:r>
            <a:endParaRPr lang="en-US" sz="2000" dirty="0"/>
          </a:p>
          <a:p>
            <a:pPr marL="0" indent="0">
              <a:buNone/>
            </a:pPr>
            <a:endParaRPr lang="en-US" sz="2000" dirty="0"/>
          </a:p>
          <a:p>
            <a:pPr marL="0" indent="0">
              <a:buNone/>
            </a:pPr>
            <a:endParaRPr lang="en-US" sz="2000" dirty="0"/>
          </a:p>
          <a:p>
            <a:pPr marL="0" indent="0">
              <a:buNone/>
            </a:pPr>
            <a:r>
              <a:rPr lang="en-US" sz="2000" dirty="0"/>
              <a:t>REST vs </a:t>
            </a:r>
            <a:r>
              <a:rPr lang="en-US" sz="2000" dirty="0" err="1"/>
              <a:t>gRPC</a:t>
            </a:r>
            <a:r>
              <a:rPr lang="en-US" sz="2000" dirty="0"/>
              <a:t> </a:t>
            </a:r>
          </a:p>
          <a:p>
            <a:pPr>
              <a:buFont typeface="Wingdings" panose="05000000000000000000" pitchFamily="2" charset="2"/>
              <a:buChar char="§"/>
            </a:pPr>
            <a:r>
              <a:rPr lang="en-US" sz="2000" dirty="0"/>
              <a:t>REST vs. </a:t>
            </a:r>
            <a:r>
              <a:rPr lang="en-US" sz="2000" dirty="0" err="1"/>
              <a:t>gRPC</a:t>
            </a:r>
            <a:r>
              <a:rPr lang="en-US" sz="2000" dirty="0"/>
              <a:t>: Battle of the APIs </a:t>
            </a:r>
            <a:r>
              <a:rPr lang="en-US" sz="2000" dirty="0">
                <a:hlinkClick r:id="rId6"/>
              </a:rPr>
              <a:t>[link]</a:t>
            </a:r>
            <a:endParaRPr lang="en-US" sz="2000" dirty="0"/>
          </a:p>
          <a:p>
            <a:pPr>
              <a:buFont typeface="Wingdings" panose="05000000000000000000" pitchFamily="2" charset="2"/>
              <a:buChar char="§"/>
            </a:pPr>
            <a:r>
              <a:rPr lang="en-US" sz="2000" dirty="0"/>
              <a:t>Evaluating Performance of REST vs. </a:t>
            </a:r>
            <a:r>
              <a:rPr lang="en-US" sz="2000" dirty="0" err="1"/>
              <a:t>gRPC</a:t>
            </a:r>
            <a:r>
              <a:rPr lang="en-US" sz="2000" dirty="0"/>
              <a:t> </a:t>
            </a:r>
            <a:r>
              <a:rPr lang="en-US" sz="2000" dirty="0">
                <a:hlinkClick r:id="rId7"/>
              </a:rPr>
              <a:t>[link]</a:t>
            </a:r>
            <a:r>
              <a:rPr lang="en-US" sz="2000" dirty="0"/>
              <a:t>  </a:t>
            </a:r>
          </a:p>
        </p:txBody>
      </p:sp>
    </p:spTree>
    <p:extLst>
      <p:ext uri="{BB962C8B-B14F-4D97-AF65-F5344CB8AC3E}">
        <p14:creationId xmlns:p14="http://schemas.microsoft.com/office/powerpoint/2010/main" val="421650062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3025490"/>
            <a:ext cx="9144000" cy="807019"/>
          </a:xfrm>
        </p:spPr>
        <p:txBody>
          <a:bodyPr anchor="ctr">
            <a:noAutofit/>
          </a:bodyPr>
          <a:lstStyle/>
          <a:p>
            <a:pPr>
              <a:spcBef>
                <a:spcPts val="400"/>
              </a:spcBef>
            </a:pPr>
            <a:r>
              <a:rPr lang="en-US" sz="3600" dirty="0"/>
              <a:t>Friendly Conversation Topic – </a:t>
            </a:r>
            <a:br>
              <a:rPr lang="en-US" sz="3600" dirty="0"/>
            </a:br>
            <a:r>
              <a:rPr lang="en-US" sz="3600" dirty="0"/>
              <a:t>In-demand Software Development Skills </a:t>
            </a:r>
            <a:r>
              <a:rPr lang="en-US" sz="3600" dirty="0">
                <a:hlinkClick r:id="rId3"/>
              </a:rPr>
              <a:t>[link]</a:t>
            </a:r>
            <a:endParaRPr lang="en-US" sz="3600" dirty="0"/>
          </a:p>
        </p:txBody>
      </p:sp>
    </p:spTree>
    <p:extLst>
      <p:ext uri="{BB962C8B-B14F-4D97-AF65-F5344CB8AC3E}">
        <p14:creationId xmlns:p14="http://schemas.microsoft.com/office/powerpoint/2010/main" val="167442590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3025490"/>
            <a:ext cx="9144000" cy="807019"/>
          </a:xfrm>
        </p:spPr>
        <p:txBody>
          <a:bodyPr anchor="ctr">
            <a:noAutofit/>
          </a:bodyPr>
          <a:lstStyle/>
          <a:p>
            <a:pPr>
              <a:spcBef>
                <a:spcPts val="300"/>
              </a:spcBef>
            </a:pPr>
            <a:r>
              <a:rPr lang="en-US" sz="3600" dirty="0"/>
              <a:t>Your Feedback from Sprint 6?</a:t>
            </a:r>
            <a:br>
              <a:rPr lang="en-US" sz="3600" dirty="0"/>
            </a:br>
            <a:br>
              <a:rPr lang="en-US" sz="3600" dirty="0"/>
            </a:br>
            <a:r>
              <a:rPr lang="en-US" sz="3600" dirty="0"/>
              <a:t>APIs? Swagger? YAML? </a:t>
            </a:r>
          </a:p>
        </p:txBody>
      </p:sp>
    </p:spTree>
    <p:extLst>
      <p:ext uri="{BB962C8B-B14F-4D97-AF65-F5344CB8AC3E}">
        <p14:creationId xmlns:p14="http://schemas.microsoft.com/office/powerpoint/2010/main" val="293619065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806328-B774-764F-8398-EC216DF59DE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21B747E-E8B7-5146-BF3F-6015602100FB}"/>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32399361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3025490"/>
            <a:ext cx="9144000" cy="807019"/>
          </a:xfrm>
        </p:spPr>
        <p:txBody>
          <a:bodyPr anchor="ctr">
            <a:noAutofit/>
          </a:bodyPr>
          <a:lstStyle/>
          <a:p>
            <a:r>
              <a:rPr lang="en-US" sz="3600" dirty="0"/>
              <a:t>Case Study – </a:t>
            </a:r>
            <a:br>
              <a:rPr lang="en-US" sz="3600" dirty="0"/>
            </a:br>
            <a:r>
              <a:rPr lang="en-US" sz="3600" dirty="0"/>
              <a:t>EQUIP Architecture Patterns, </a:t>
            </a:r>
            <a:br>
              <a:rPr lang="en-US" sz="3600" dirty="0"/>
            </a:br>
            <a:r>
              <a:rPr lang="en-US" sz="3600" dirty="0"/>
              <a:t>Tactics, and Metrics </a:t>
            </a:r>
          </a:p>
        </p:txBody>
      </p:sp>
    </p:spTree>
    <p:extLst>
      <p:ext uri="{BB962C8B-B14F-4D97-AF65-F5344CB8AC3E}">
        <p14:creationId xmlns:p14="http://schemas.microsoft.com/office/powerpoint/2010/main" val="35289842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3FD3EE-6698-4602-B4C0-718F014616A4}"/>
              </a:ext>
            </a:extLst>
          </p:cNvPr>
          <p:cNvSpPr>
            <a:spLocks noGrp="1"/>
          </p:cNvSpPr>
          <p:nvPr>
            <p:ph type="title"/>
          </p:nvPr>
        </p:nvSpPr>
        <p:spPr/>
        <p:txBody>
          <a:bodyPr/>
          <a:lstStyle/>
          <a:p>
            <a:r>
              <a:rPr lang="en-US" dirty="0"/>
              <a:t>Scrum Process – Sprint Planning</a:t>
            </a:r>
          </a:p>
        </p:txBody>
      </p:sp>
      <p:pic>
        <p:nvPicPr>
          <p:cNvPr id="1026" name="Picture 2" descr="https://upload.wikimedia.org/wikipedia/commons/d/df/Scrum_Framework.png">
            <a:extLst>
              <a:ext uri="{FF2B5EF4-FFF2-40B4-BE49-F238E27FC236}">
                <a16:creationId xmlns:a16="http://schemas.microsoft.com/office/drawing/2014/main" id="{94D187A3-9AAC-4908-B843-2E262C28DB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21847" y="1341064"/>
            <a:ext cx="8138182" cy="4531099"/>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C5034F42-102F-445B-BE40-5AF1FC99349D}"/>
              </a:ext>
            </a:extLst>
          </p:cNvPr>
          <p:cNvSpPr/>
          <p:nvPr/>
        </p:nvSpPr>
        <p:spPr>
          <a:xfrm>
            <a:off x="3916346" y="6123543"/>
            <a:ext cx="4749185" cy="369332"/>
          </a:xfrm>
          <a:prstGeom prst="rect">
            <a:avLst/>
          </a:prstGeom>
        </p:spPr>
        <p:txBody>
          <a:bodyPr wrap="none">
            <a:spAutoFit/>
          </a:bodyPr>
          <a:lstStyle/>
          <a:p>
            <a:r>
              <a:rPr lang="en-US" dirty="0"/>
              <a:t>By </a:t>
            </a:r>
            <a:r>
              <a:rPr lang="en-US" dirty="0" err="1">
                <a:hlinkClick r:id="rId3" tooltip="User:Dr ian mitchell (page does not exist)"/>
              </a:rPr>
              <a:t>Dr</a:t>
            </a:r>
            <a:r>
              <a:rPr lang="en-US" dirty="0">
                <a:hlinkClick r:id="rId3" tooltip="User:Dr ian mitchell (page does not exist)"/>
              </a:rPr>
              <a:t> </a:t>
            </a:r>
            <a:r>
              <a:rPr lang="en-US" dirty="0" err="1">
                <a:hlinkClick r:id="rId3" tooltip="User:Dr ian mitchell (page does not exist)"/>
              </a:rPr>
              <a:t>ian</a:t>
            </a:r>
            <a:r>
              <a:rPr lang="en-US" dirty="0">
                <a:hlinkClick r:id="rId3" tooltip="User:Dr ian mitchell (page does not exist)"/>
              </a:rPr>
              <a:t> </a:t>
            </a:r>
            <a:r>
              <a:rPr lang="en-US" dirty="0" err="1">
                <a:hlinkClick r:id="rId3" tooltip="User:Dr ian mitchell (page does not exist)"/>
              </a:rPr>
              <a:t>mitchell</a:t>
            </a:r>
            <a:r>
              <a:rPr lang="en-US" dirty="0"/>
              <a:t> - Own work, </a:t>
            </a:r>
            <a:r>
              <a:rPr lang="en-US" dirty="0">
                <a:hlinkClick r:id="rId4" tooltip="Creative Commons Attribution-Share Alike 4.0"/>
              </a:rPr>
              <a:t>CC BY-SA 4.0</a:t>
            </a:r>
            <a:r>
              <a:rPr lang="en-US" dirty="0"/>
              <a:t>, </a:t>
            </a:r>
            <a:r>
              <a:rPr lang="en-US" dirty="0">
                <a:hlinkClick r:id="rId5"/>
              </a:rPr>
              <a:t>Link</a:t>
            </a:r>
            <a:endParaRPr lang="en-US" dirty="0"/>
          </a:p>
        </p:txBody>
      </p:sp>
      <p:sp>
        <p:nvSpPr>
          <p:cNvPr id="13" name="Oval 12">
            <a:extLst>
              <a:ext uri="{FF2B5EF4-FFF2-40B4-BE49-F238E27FC236}">
                <a16:creationId xmlns:a16="http://schemas.microsoft.com/office/drawing/2014/main" id="{CB822028-AE62-4F61-8F14-297C0D4C1218}"/>
              </a:ext>
            </a:extLst>
          </p:cNvPr>
          <p:cNvSpPr/>
          <p:nvPr/>
        </p:nvSpPr>
        <p:spPr>
          <a:xfrm>
            <a:off x="3492082" y="4266588"/>
            <a:ext cx="1303578" cy="554229"/>
          </a:xfrm>
          <a:prstGeom prst="ellipse">
            <a:avLst/>
          </a:prstGeom>
          <a:solidFill>
            <a:schemeClr val="tx1">
              <a:alpha val="0"/>
            </a:schemeClr>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56893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2EBAE23-C749-48AE-9358-5B0FEFDF8667}"/>
              </a:ext>
            </a:extLst>
          </p:cNvPr>
          <p:cNvPicPr>
            <a:picLocks noChangeAspect="1"/>
          </p:cNvPicPr>
          <p:nvPr/>
        </p:nvPicPr>
        <p:blipFill>
          <a:blip r:embed="rId2"/>
          <a:stretch>
            <a:fillRect/>
          </a:stretch>
        </p:blipFill>
        <p:spPr>
          <a:xfrm>
            <a:off x="177110" y="2008834"/>
            <a:ext cx="3105150" cy="2457450"/>
          </a:xfrm>
          <a:prstGeom prst="rect">
            <a:avLst/>
          </a:prstGeom>
        </p:spPr>
      </p:pic>
      <p:pic>
        <p:nvPicPr>
          <p:cNvPr id="5" name="Picture 4">
            <a:extLst>
              <a:ext uri="{FF2B5EF4-FFF2-40B4-BE49-F238E27FC236}">
                <a16:creationId xmlns:a16="http://schemas.microsoft.com/office/drawing/2014/main" id="{445508D6-FCB5-4859-B006-0CB0B87BC1CD}"/>
              </a:ext>
            </a:extLst>
          </p:cNvPr>
          <p:cNvPicPr>
            <a:picLocks noChangeAspect="1"/>
          </p:cNvPicPr>
          <p:nvPr/>
        </p:nvPicPr>
        <p:blipFill>
          <a:blip r:embed="rId3"/>
          <a:stretch>
            <a:fillRect/>
          </a:stretch>
        </p:blipFill>
        <p:spPr>
          <a:xfrm>
            <a:off x="1017638" y="341383"/>
            <a:ext cx="3349113" cy="1781443"/>
          </a:xfrm>
          <a:prstGeom prst="rect">
            <a:avLst/>
          </a:prstGeom>
        </p:spPr>
      </p:pic>
      <p:pic>
        <p:nvPicPr>
          <p:cNvPr id="4" name="Picture 3">
            <a:extLst>
              <a:ext uri="{FF2B5EF4-FFF2-40B4-BE49-F238E27FC236}">
                <a16:creationId xmlns:a16="http://schemas.microsoft.com/office/drawing/2014/main" id="{5B9357A3-D2F0-4205-8A4F-BA6608F315E8}"/>
              </a:ext>
            </a:extLst>
          </p:cNvPr>
          <p:cNvPicPr>
            <a:picLocks noChangeAspect="1"/>
          </p:cNvPicPr>
          <p:nvPr/>
        </p:nvPicPr>
        <p:blipFill>
          <a:blip r:embed="rId4"/>
          <a:stretch>
            <a:fillRect/>
          </a:stretch>
        </p:blipFill>
        <p:spPr>
          <a:xfrm>
            <a:off x="1554955" y="1119423"/>
            <a:ext cx="5743777" cy="1781443"/>
          </a:xfrm>
          <a:prstGeom prst="rect">
            <a:avLst/>
          </a:prstGeom>
        </p:spPr>
      </p:pic>
      <p:pic>
        <p:nvPicPr>
          <p:cNvPr id="6" name="Picture 5">
            <a:extLst>
              <a:ext uri="{FF2B5EF4-FFF2-40B4-BE49-F238E27FC236}">
                <a16:creationId xmlns:a16="http://schemas.microsoft.com/office/drawing/2014/main" id="{58A210C4-5416-48CE-889F-80437356FF40}"/>
              </a:ext>
            </a:extLst>
          </p:cNvPr>
          <p:cNvPicPr>
            <a:picLocks noChangeAspect="1"/>
          </p:cNvPicPr>
          <p:nvPr/>
        </p:nvPicPr>
        <p:blipFill>
          <a:blip r:embed="rId5"/>
          <a:stretch>
            <a:fillRect/>
          </a:stretch>
        </p:blipFill>
        <p:spPr>
          <a:xfrm>
            <a:off x="8645166" y="341383"/>
            <a:ext cx="2799886" cy="3889119"/>
          </a:xfrm>
          <a:prstGeom prst="rect">
            <a:avLst/>
          </a:prstGeom>
          <a:noFill/>
          <a:ln w="12700">
            <a:noFill/>
          </a:ln>
        </p:spPr>
      </p:pic>
      <p:pic>
        <p:nvPicPr>
          <p:cNvPr id="7" name="Picture 6">
            <a:extLst>
              <a:ext uri="{FF2B5EF4-FFF2-40B4-BE49-F238E27FC236}">
                <a16:creationId xmlns:a16="http://schemas.microsoft.com/office/drawing/2014/main" id="{53AB4372-FE60-4185-9F09-BDCA72D625DA}"/>
              </a:ext>
            </a:extLst>
          </p:cNvPr>
          <p:cNvPicPr>
            <a:picLocks noChangeAspect="1"/>
          </p:cNvPicPr>
          <p:nvPr/>
        </p:nvPicPr>
        <p:blipFill>
          <a:blip r:embed="rId6"/>
          <a:stretch>
            <a:fillRect/>
          </a:stretch>
        </p:blipFill>
        <p:spPr>
          <a:xfrm>
            <a:off x="9311369" y="3119327"/>
            <a:ext cx="2799886" cy="3076798"/>
          </a:xfrm>
          <a:prstGeom prst="rect">
            <a:avLst/>
          </a:prstGeom>
        </p:spPr>
      </p:pic>
      <p:pic>
        <p:nvPicPr>
          <p:cNvPr id="8" name="Picture 7">
            <a:extLst>
              <a:ext uri="{FF2B5EF4-FFF2-40B4-BE49-F238E27FC236}">
                <a16:creationId xmlns:a16="http://schemas.microsoft.com/office/drawing/2014/main" id="{C2C4508E-D280-47C4-B77C-9157F2981179}"/>
              </a:ext>
            </a:extLst>
          </p:cNvPr>
          <p:cNvPicPr>
            <a:picLocks noChangeAspect="1"/>
          </p:cNvPicPr>
          <p:nvPr/>
        </p:nvPicPr>
        <p:blipFill rotWithShape="1">
          <a:blip r:embed="rId7"/>
          <a:srcRect t="614"/>
          <a:stretch/>
        </p:blipFill>
        <p:spPr>
          <a:xfrm>
            <a:off x="5957803" y="3237559"/>
            <a:ext cx="2687363" cy="3279058"/>
          </a:xfrm>
          <a:prstGeom prst="rect">
            <a:avLst/>
          </a:prstGeom>
        </p:spPr>
      </p:pic>
      <p:pic>
        <p:nvPicPr>
          <p:cNvPr id="3" name="Picture 2">
            <a:extLst>
              <a:ext uri="{FF2B5EF4-FFF2-40B4-BE49-F238E27FC236}">
                <a16:creationId xmlns:a16="http://schemas.microsoft.com/office/drawing/2014/main" id="{BE95B872-D1D6-433D-A328-CBFBDD752BCD}"/>
              </a:ext>
            </a:extLst>
          </p:cNvPr>
          <p:cNvPicPr>
            <a:picLocks noChangeAspect="1"/>
          </p:cNvPicPr>
          <p:nvPr/>
        </p:nvPicPr>
        <p:blipFill>
          <a:blip r:embed="rId8"/>
          <a:stretch>
            <a:fillRect/>
          </a:stretch>
        </p:blipFill>
        <p:spPr>
          <a:xfrm>
            <a:off x="1416106" y="4109208"/>
            <a:ext cx="4152096" cy="2631239"/>
          </a:xfrm>
          <a:prstGeom prst="rect">
            <a:avLst/>
          </a:prstGeom>
          <a:ln w="19050">
            <a:solidFill>
              <a:schemeClr val="tx1"/>
            </a:solidFill>
          </a:ln>
        </p:spPr>
      </p:pic>
    </p:spTree>
    <p:extLst>
      <p:ext uri="{BB962C8B-B14F-4D97-AF65-F5344CB8AC3E}">
        <p14:creationId xmlns:p14="http://schemas.microsoft.com/office/powerpoint/2010/main" val="84110482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46D3B95-C41C-D644-B5C3-DA92434C0F6C}"/>
              </a:ext>
            </a:extLst>
          </p:cNvPr>
          <p:cNvPicPr>
            <a:picLocks noChangeAspect="1"/>
          </p:cNvPicPr>
          <p:nvPr/>
        </p:nvPicPr>
        <p:blipFill>
          <a:blip r:embed="rId2"/>
          <a:stretch>
            <a:fillRect/>
          </a:stretch>
        </p:blipFill>
        <p:spPr>
          <a:xfrm>
            <a:off x="1760588" y="268402"/>
            <a:ext cx="8670823" cy="6364472"/>
          </a:xfrm>
          <a:prstGeom prst="rect">
            <a:avLst/>
          </a:prstGeom>
          <a:ln w="12700">
            <a:solidFill>
              <a:schemeClr val="tx1"/>
            </a:solidFill>
          </a:ln>
          <a:effectLst>
            <a:softEdge rad="0"/>
          </a:effectLst>
        </p:spPr>
      </p:pic>
    </p:spTree>
    <p:extLst>
      <p:ext uri="{BB962C8B-B14F-4D97-AF65-F5344CB8AC3E}">
        <p14:creationId xmlns:p14="http://schemas.microsoft.com/office/powerpoint/2010/main" val="224846998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9E42838-5406-44B9-8E0A-60C6D3D3BE36}"/>
              </a:ext>
            </a:extLst>
          </p:cNvPr>
          <p:cNvPicPr>
            <a:picLocks noChangeAspect="1"/>
          </p:cNvPicPr>
          <p:nvPr/>
        </p:nvPicPr>
        <p:blipFill>
          <a:blip r:embed="rId3"/>
          <a:stretch>
            <a:fillRect/>
          </a:stretch>
        </p:blipFill>
        <p:spPr>
          <a:xfrm>
            <a:off x="3311591" y="975429"/>
            <a:ext cx="5423197" cy="4813087"/>
          </a:xfrm>
          <a:prstGeom prst="rect">
            <a:avLst/>
          </a:prstGeom>
        </p:spPr>
      </p:pic>
      <p:pic>
        <p:nvPicPr>
          <p:cNvPr id="6" name="Picture 5">
            <a:extLst>
              <a:ext uri="{FF2B5EF4-FFF2-40B4-BE49-F238E27FC236}">
                <a16:creationId xmlns:a16="http://schemas.microsoft.com/office/drawing/2014/main" id="{AC6A4A7B-8AAE-4C5A-9844-D3E46F097BA1}"/>
              </a:ext>
            </a:extLst>
          </p:cNvPr>
          <p:cNvPicPr>
            <a:picLocks noChangeAspect="1"/>
          </p:cNvPicPr>
          <p:nvPr/>
        </p:nvPicPr>
        <p:blipFill>
          <a:blip r:embed="rId4"/>
          <a:stretch>
            <a:fillRect/>
          </a:stretch>
        </p:blipFill>
        <p:spPr>
          <a:xfrm>
            <a:off x="8313518" y="3840876"/>
            <a:ext cx="3252903" cy="2293296"/>
          </a:xfrm>
          <a:prstGeom prst="rect">
            <a:avLst/>
          </a:prstGeom>
        </p:spPr>
      </p:pic>
      <p:pic>
        <p:nvPicPr>
          <p:cNvPr id="7" name="Picture 6">
            <a:extLst>
              <a:ext uri="{FF2B5EF4-FFF2-40B4-BE49-F238E27FC236}">
                <a16:creationId xmlns:a16="http://schemas.microsoft.com/office/drawing/2014/main" id="{F36F669F-E64D-4CEF-AB71-5B8C2F656997}"/>
              </a:ext>
            </a:extLst>
          </p:cNvPr>
          <p:cNvPicPr>
            <a:picLocks noChangeAspect="1"/>
          </p:cNvPicPr>
          <p:nvPr/>
        </p:nvPicPr>
        <p:blipFill>
          <a:blip r:embed="rId5"/>
          <a:stretch>
            <a:fillRect/>
          </a:stretch>
        </p:blipFill>
        <p:spPr>
          <a:xfrm>
            <a:off x="8313518" y="709697"/>
            <a:ext cx="3252903" cy="2350222"/>
          </a:xfrm>
          <a:prstGeom prst="rect">
            <a:avLst/>
          </a:prstGeom>
        </p:spPr>
      </p:pic>
      <p:pic>
        <p:nvPicPr>
          <p:cNvPr id="8" name="Picture 7">
            <a:extLst>
              <a:ext uri="{FF2B5EF4-FFF2-40B4-BE49-F238E27FC236}">
                <a16:creationId xmlns:a16="http://schemas.microsoft.com/office/drawing/2014/main" id="{2B50ADE1-722B-48BC-A93F-B140F7A5CD57}"/>
              </a:ext>
            </a:extLst>
          </p:cNvPr>
          <p:cNvPicPr>
            <a:picLocks noChangeAspect="1"/>
          </p:cNvPicPr>
          <p:nvPr/>
        </p:nvPicPr>
        <p:blipFill>
          <a:blip r:embed="rId6"/>
          <a:stretch>
            <a:fillRect/>
          </a:stretch>
        </p:blipFill>
        <p:spPr>
          <a:xfrm>
            <a:off x="622549" y="3827418"/>
            <a:ext cx="3104943" cy="2313182"/>
          </a:xfrm>
          <a:prstGeom prst="rect">
            <a:avLst/>
          </a:prstGeom>
        </p:spPr>
      </p:pic>
      <p:pic>
        <p:nvPicPr>
          <p:cNvPr id="4" name="Picture 3">
            <a:extLst>
              <a:ext uri="{FF2B5EF4-FFF2-40B4-BE49-F238E27FC236}">
                <a16:creationId xmlns:a16="http://schemas.microsoft.com/office/drawing/2014/main" id="{58B496FA-9347-41CE-9672-85F4768B8CFC}"/>
              </a:ext>
            </a:extLst>
          </p:cNvPr>
          <p:cNvPicPr>
            <a:picLocks noChangeAspect="1"/>
          </p:cNvPicPr>
          <p:nvPr/>
        </p:nvPicPr>
        <p:blipFill>
          <a:blip r:embed="rId7"/>
          <a:stretch>
            <a:fillRect/>
          </a:stretch>
        </p:blipFill>
        <p:spPr>
          <a:xfrm>
            <a:off x="622549" y="733906"/>
            <a:ext cx="3122143" cy="2294775"/>
          </a:xfrm>
          <a:prstGeom prst="rect">
            <a:avLst/>
          </a:prstGeom>
        </p:spPr>
      </p:pic>
      <p:sp>
        <p:nvSpPr>
          <p:cNvPr id="10" name="Star: 5 Points 9">
            <a:extLst>
              <a:ext uri="{FF2B5EF4-FFF2-40B4-BE49-F238E27FC236}">
                <a16:creationId xmlns:a16="http://schemas.microsoft.com/office/drawing/2014/main" id="{5669461D-8D6A-4103-8A13-93B2C15C1707}"/>
              </a:ext>
            </a:extLst>
          </p:cNvPr>
          <p:cNvSpPr/>
          <p:nvPr/>
        </p:nvSpPr>
        <p:spPr>
          <a:xfrm>
            <a:off x="6970644" y="4844861"/>
            <a:ext cx="318052" cy="278295"/>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72439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54951" y="3025490"/>
            <a:ext cx="10013049" cy="807019"/>
          </a:xfrm>
        </p:spPr>
        <p:txBody>
          <a:bodyPr anchor="ctr">
            <a:noAutofit/>
          </a:bodyPr>
          <a:lstStyle/>
          <a:p>
            <a:r>
              <a:rPr lang="en-US" sz="4800" dirty="0"/>
              <a:t>EQUIP Architecture Review (2006)</a:t>
            </a:r>
          </a:p>
        </p:txBody>
      </p:sp>
    </p:spTree>
    <p:extLst>
      <p:ext uri="{BB962C8B-B14F-4D97-AF65-F5344CB8AC3E}">
        <p14:creationId xmlns:p14="http://schemas.microsoft.com/office/powerpoint/2010/main" val="402243718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755BE-860E-40EB-ADA6-6E82BCB49EC3}"/>
              </a:ext>
            </a:extLst>
          </p:cNvPr>
          <p:cNvSpPr>
            <a:spLocks noGrp="1"/>
          </p:cNvSpPr>
          <p:nvPr>
            <p:ph type="title"/>
          </p:nvPr>
        </p:nvSpPr>
        <p:spPr/>
        <p:txBody>
          <a:bodyPr/>
          <a:lstStyle/>
          <a:p>
            <a:pPr>
              <a:spcBef>
                <a:spcPts val="300"/>
              </a:spcBef>
            </a:pPr>
            <a:r>
              <a:rPr lang="en-US" dirty="0"/>
              <a:t>EQUIP Architecture Review (2006)</a:t>
            </a:r>
          </a:p>
        </p:txBody>
      </p:sp>
      <p:sp>
        <p:nvSpPr>
          <p:cNvPr id="3" name="Content Placeholder 2">
            <a:extLst>
              <a:ext uri="{FF2B5EF4-FFF2-40B4-BE49-F238E27FC236}">
                <a16:creationId xmlns:a16="http://schemas.microsoft.com/office/drawing/2014/main" id="{72EF5DE0-5958-4171-A9E3-3D288A31AC3F}"/>
              </a:ext>
            </a:extLst>
          </p:cNvPr>
          <p:cNvSpPr>
            <a:spLocks noGrp="1"/>
          </p:cNvSpPr>
          <p:nvPr>
            <p:ph idx="1"/>
          </p:nvPr>
        </p:nvSpPr>
        <p:spPr>
          <a:xfrm>
            <a:off x="838200" y="1654444"/>
            <a:ext cx="10515600" cy="4522519"/>
          </a:xfrm>
        </p:spPr>
        <p:txBody>
          <a:bodyPr>
            <a:normAutofit/>
          </a:bodyPr>
          <a:lstStyle/>
          <a:p>
            <a:pPr marL="0" indent="0">
              <a:buNone/>
            </a:pPr>
            <a:r>
              <a:rPr lang="en-US" sz="2000" dirty="0"/>
              <a:t>Architecture Review Findings:</a:t>
            </a:r>
          </a:p>
          <a:p>
            <a:r>
              <a:rPr lang="en-US" sz="2000" u="sng" dirty="0"/>
              <a:t>Architectural Pattern</a:t>
            </a:r>
            <a:r>
              <a:rPr lang="en-US" sz="2000" dirty="0"/>
              <a:t>: Small scale client-server PowerBuilder/Sybase hosted on Citrix delivered to large customer base (Toyota dealers, John Deere dealers, and many other</a:t>
            </a:r>
          </a:p>
          <a:p>
            <a:r>
              <a:rPr lang="en-US" sz="2000" u="sng" dirty="0"/>
              <a:t>Tactics</a:t>
            </a:r>
            <a:r>
              <a:rPr lang="en-US" sz="2000" dirty="0"/>
              <a:t>: Deliver More Features (consider external/functional requirements only)</a:t>
            </a:r>
          </a:p>
          <a:p>
            <a:r>
              <a:rPr lang="en-US" sz="2000" u="sng" dirty="0"/>
              <a:t>Quality Attribute Priorities</a:t>
            </a:r>
            <a:r>
              <a:rPr lang="en-US" sz="2000" dirty="0"/>
              <a:t>: “Usability” and new functionality at any cost</a:t>
            </a:r>
          </a:p>
          <a:p>
            <a:r>
              <a:rPr lang="en-US" sz="2000" dirty="0"/>
              <a:t>Quality Issues: Reliability, Modifiability, Performance, Testability </a:t>
            </a:r>
          </a:p>
          <a:p>
            <a:r>
              <a:rPr lang="en-US" sz="2000" dirty="0"/>
              <a:t>“It looks like they have been programming for the last years as if they only had two weeks to live”</a:t>
            </a:r>
          </a:p>
          <a:p>
            <a:r>
              <a:rPr lang="en-US" sz="2000" dirty="0"/>
              <a:t>Waterfall process with year plus releases often delayed</a:t>
            </a:r>
          </a:p>
          <a:p>
            <a:r>
              <a:rPr lang="en-US" sz="2000" dirty="0"/>
              <a:t>Configuration management and deployment issues</a:t>
            </a:r>
          </a:p>
          <a:p>
            <a:endParaRPr lang="en-US" sz="2000" dirty="0"/>
          </a:p>
          <a:p>
            <a:endParaRPr lang="en-US" sz="2000" dirty="0"/>
          </a:p>
          <a:p>
            <a:pPr marL="0" indent="0">
              <a:buNone/>
            </a:pPr>
            <a:endParaRPr lang="en-US" sz="2000" dirty="0"/>
          </a:p>
          <a:p>
            <a:pPr marL="0" indent="0">
              <a:buNone/>
            </a:pPr>
            <a:endParaRPr lang="en-US" sz="2000" dirty="0"/>
          </a:p>
          <a:p>
            <a:pPr marL="0" indent="0">
              <a:buNone/>
            </a:pPr>
            <a:endParaRPr lang="en-US" sz="2000" dirty="0"/>
          </a:p>
          <a:p>
            <a:endParaRPr lang="en-US" sz="2000" dirty="0"/>
          </a:p>
          <a:p>
            <a:endParaRPr lang="en-US" sz="2000" dirty="0"/>
          </a:p>
          <a:p>
            <a:pPr marL="0" indent="0">
              <a:buNone/>
            </a:pPr>
            <a:endParaRPr lang="en-US" sz="2000" dirty="0"/>
          </a:p>
        </p:txBody>
      </p:sp>
    </p:spTree>
    <p:extLst>
      <p:ext uri="{BB962C8B-B14F-4D97-AF65-F5344CB8AC3E}">
        <p14:creationId xmlns:p14="http://schemas.microsoft.com/office/powerpoint/2010/main" val="85458622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184014-FD4F-6C47-8CD5-8DD7EFD14571}"/>
              </a:ext>
            </a:extLst>
          </p:cNvPr>
          <p:cNvSpPr>
            <a:spLocks noGrp="1"/>
          </p:cNvSpPr>
          <p:nvPr>
            <p:ph type="title"/>
          </p:nvPr>
        </p:nvSpPr>
        <p:spPr/>
        <p:txBody>
          <a:bodyPr>
            <a:normAutofit/>
          </a:bodyPr>
          <a:lstStyle/>
          <a:p>
            <a:r>
              <a:rPr lang="en-US" sz="3600" dirty="0"/>
              <a:t>The </a:t>
            </a:r>
            <a:r>
              <a:rPr lang="en-US" sz="3600" b="1" dirty="0"/>
              <a:t>Right-</a:t>
            </a:r>
            <a:r>
              <a:rPr lang="en-US" sz="3600" b="1" dirty="0" err="1"/>
              <a:t>eous</a:t>
            </a:r>
            <a:r>
              <a:rPr lang="en-US" sz="3600" dirty="0"/>
              <a:t> Triangle Perspective</a:t>
            </a:r>
          </a:p>
        </p:txBody>
      </p:sp>
      <p:sp>
        <p:nvSpPr>
          <p:cNvPr id="5" name="Right Triangle 4">
            <a:extLst>
              <a:ext uri="{FF2B5EF4-FFF2-40B4-BE49-F238E27FC236}">
                <a16:creationId xmlns:a16="http://schemas.microsoft.com/office/drawing/2014/main" id="{D4480575-BA4E-FE47-9265-2138A88FE490}"/>
              </a:ext>
            </a:extLst>
          </p:cNvPr>
          <p:cNvSpPr/>
          <p:nvPr/>
        </p:nvSpPr>
        <p:spPr>
          <a:xfrm>
            <a:off x="2392326" y="1871329"/>
            <a:ext cx="7416209" cy="3588489"/>
          </a:xfrm>
          <a:prstGeom prst="rtTriangle">
            <a:avLst/>
          </a:prstGeom>
          <a:noFill/>
          <a:ln w="254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62E49790-FF97-B34D-9A78-48CE4EA98779}"/>
              </a:ext>
            </a:extLst>
          </p:cNvPr>
          <p:cNvSpPr txBox="1"/>
          <p:nvPr/>
        </p:nvSpPr>
        <p:spPr>
          <a:xfrm>
            <a:off x="5773479" y="2875002"/>
            <a:ext cx="2721935" cy="369332"/>
          </a:xfrm>
          <a:prstGeom prst="rect">
            <a:avLst/>
          </a:prstGeom>
          <a:noFill/>
        </p:spPr>
        <p:txBody>
          <a:bodyPr wrap="square" rtlCol="0">
            <a:spAutoFit/>
          </a:bodyPr>
          <a:lstStyle/>
          <a:p>
            <a:r>
              <a:rPr lang="en-US" b="1" dirty="0"/>
              <a:t>People</a:t>
            </a:r>
            <a:r>
              <a:rPr lang="en-US" dirty="0"/>
              <a:t> &amp; Organization</a:t>
            </a:r>
          </a:p>
        </p:txBody>
      </p:sp>
      <p:sp>
        <p:nvSpPr>
          <p:cNvPr id="7" name="TextBox 6">
            <a:extLst>
              <a:ext uri="{FF2B5EF4-FFF2-40B4-BE49-F238E27FC236}">
                <a16:creationId xmlns:a16="http://schemas.microsoft.com/office/drawing/2014/main" id="{54F65038-2E83-FB4C-B978-8952D50D98FC}"/>
              </a:ext>
            </a:extLst>
          </p:cNvPr>
          <p:cNvSpPr txBox="1"/>
          <p:nvPr/>
        </p:nvSpPr>
        <p:spPr>
          <a:xfrm>
            <a:off x="4735032" y="5704368"/>
            <a:ext cx="2721935" cy="369332"/>
          </a:xfrm>
          <a:prstGeom prst="rect">
            <a:avLst/>
          </a:prstGeom>
          <a:noFill/>
        </p:spPr>
        <p:txBody>
          <a:bodyPr wrap="square" rtlCol="0">
            <a:spAutoFit/>
          </a:bodyPr>
          <a:lstStyle/>
          <a:p>
            <a:r>
              <a:rPr lang="en-US" b="1" dirty="0"/>
              <a:t>Process</a:t>
            </a:r>
            <a:r>
              <a:rPr lang="en-US" dirty="0"/>
              <a:t> &amp; Roles</a:t>
            </a:r>
          </a:p>
        </p:txBody>
      </p:sp>
      <p:sp>
        <p:nvSpPr>
          <p:cNvPr id="8" name="TextBox 7">
            <a:extLst>
              <a:ext uri="{FF2B5EF4-FFF2-40B4-BE49-F238E27FC236}">
                <a16:creationId xmlns:a16="http://schemas.microsoft.com/office/drawing/2014/main" id="{8B5CA776-A117-CD4C-863D-70938182ECC8}"/>
              </a:ext>
            </a:extLst>
          </p:cNvPr>
          <p:cNvSpPr txBox="1"/>
          <p:nvPr/>
        </p:nvSpPr>
        <p:spPr>
          <a:xfrm>
            <a:off x="241004" y="3480907"/>
            <a:ext cx="2721935" cy="369332"/>
          </a:xfrm>
          <a:prstGeom prst="rect">
            <a:avLst/>
          </a:prstGeom>
          <a:noFill/>
        </p:spPr>
        <p:txBody>
          <a:bodyPr wrap="square" rtlCol="0">
            <a:spAutoFit/>
          </a:bodyPr>
          <a:lstStyle/>
          <a:p>
            <a:r>
              <a:rPr lang="en-US" b="1" dirty="0"/>
              <a:t>Technology</a:t>
            </a:r>
            <a:r>
              <a:rPr lang="en-US" dirty="0"/>
              <a:t> &amp; Tools</a:t>
            </a:r>
          </a:p>
        </p:txBody>
      </p:sp>
      <p:sp>
        <p:nvSpPr>
          <p:cNvPr id="23" name="Circular Arrow 22">
            <a:extLst>
              <a:ext uri="{FF2B5EF4-FFF2-40B4-BE49-F238E27FC236}">
                <a16:creationId xmlns:a16="http://schemas.microsoft.com/office/drawing/2014/main" id="{63903416-7BE2-2742-B494-508C336F8098}"/>
              </a:ext>
            </a:extLst>
          </p:cNvPr>
          <p:cNvSpPr/>
          <p:nvPr/>
        </p:nvSpPr>
        <p:spPr>
          <a:xfrm rot="5400000">
            <a:off x="4447067" y="3627162"/>
            <a:ext cx="1238693" cy="1414130"/>
          </a:xfrm>
          <a:prstGeom prst="circularArrow">
            <a:avLst/>
          </a:prstGeom>
          <a:solidFill>
            <a:schemeClr val="accent6">
              <a:lumMod val="75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Circular Arrow 23">
            <a:extLst>
              <a:ext uri="{FF2B5EF4-FFF2-40B4-BE49-F238E27FC236}">
                <a16:creationId xmlns:a16="http://schemas.microsoft.com/office/drawing/2014/main" id="{238ADF2E-D3C4-6245-9E78-5AA5E5078D35}"/>
              </a:ext>
            </a:extLst>
          </p:cNvPr>
          <p:cNvSpPr/>
          <p:nvPr/>
        </p:nvSpPr>
        <p:spPr>
          <a:xfrm rot="16200000">
            <a:off x="4259227" y="3662861"/>
            <a:ext cx="1238693" cy="1414130"/>
          </a:xfrm>
          <a:prstGeom prst="circularArrow">
            <a:avLst/>
          </a:prstGeom>
          <a:solidFill>
            <a:schemeClr val="accent6">
              <a:lumMod val="75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27326181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54951" y="3025490"/>
            <a:ext cx="10013049" cy="807019"/>
          </a:xfrm>
        </p:spPr>
        <p:txBody>
          <a:bodyPr anchor="ctr">
            <a:noAutofit/>
          </a:bodyPr>
          <a:lstStyle/>
          <a:p>
            <a:r>
              <a:rPr lang="en-US" sz="4800" dirty="0"/>
              <a:t>…Four Years Go By…</a:t>
            </a:r>
          </a:p>
        </p:txBody>
      </p:sp>
    </p:spTree>
    <p:extLst>
      <p:ext uri="{BB962C8B-B14F-4D97-AF65-F5344CB8AC3E}">
        <p14:creationId xmlns:p14="http://schemas.microsoft.com/office/powerpoint/2010/main" val="396456032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54951" y="3025490"/>
            <a:ext cx="10013049" cy="807019"/>
          </a:xfrm>
        </p:spPr>
        <p:txBody>
          <a:bodyPr anchor="ctr">
            <a:noAutofit/>
          </a:bodyPr>
          <a:lstStyle/>
          <a:p>
            <a:r>
              <a:rPr lang="en-US" sz="4800" dirty="0"/>
              <a:t>That Fateful Day (2010)</a:t>
            </a:r>
          </a:p>
        </p:txBody>
      </p:sp>
    </p:spTree>
    <p:extLst>
      <p:ext uri="{BB962C8B-B14F-4D97-AF65-F5344CB8AC3E}">
        <p14:creationId xmlns:p14="http://schemas.microsoft.com/office/powerpoint/2010/main" val="207312244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184014-FD4F-6C47-8CD5-8DD7EFD14571}"/>
              </a:ext>
            </a:extLst>
          </p:cNvPr>
          <p:cNvSpPr>
            <a:spLocks noGrp="1"/>
          </p:cNvSpPr>
          <p:nvPr>
            <p:ph type="title"/>
          </p:nvPr>
        </p:nvSpPr>
        <p:spPr/>
        <p:txBody>
          <a:bodyPr>
            <a:normAutofit/>
          </a:bodyPr>
          <a:lstStyle/>
          <a:p>
            <a:r>
              <a:rPr lang="en-US" sz="3600" dirty="0"/>
              <a:t>The </a:t>
            </a:r>
            <a:r>
              <a:rPr lang="en-US" sz="3600" b="1" dirty="0"/>
              <a:t>Right-</a:t>
            </a:r>
            <a:r>
              <a:rPr lang="en-US" sz="3600" b="1" dirty="0" err="1"/>
              <a:t>eous</a:t>
            </a:r>
            <a:r>
              <a:rPr lang="en-US" sz="3600" dirty="0"/>
              <a:t> Triangle Perspective</a:t>
            </a:r>
          </a:p>
        </p:txBody>
      </p:sp>
      <p:sp>
        <p:nvSpPr>
          <p:cNvPr id="5" name="Right Triangle 4">
            <a:extLst>
              <a:ext uri="{FF2B5EF4-FFF2-40B4-BE49-F238E27FC236}">
                <a16:creationId xmlns:a16="http://schemas.microsoft.com/office/drawing/2014/main" id="{D4480575-BA4E-FE47-9265-2138A88FE490}"/>
              </a:ext>
            </a:extLst>
          </p:cNvPr>
          <p:cNvSpPr/>
          <p:nvPr/>
        </p:nvSpPr>
        <p:spPr>
          <a:xfrm>
            <a:off x="2392326" y="1871329"/>
            <a:ext cx="7416209" cy="3588489"/>
          </a:xfrm>
          <a:prstGeom prst="rtTriangle">
            <a:avLst/>
          </a:prstGeom>
          <a:noFill/>
          <a:ln w="254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62E49790-FF97-B34D-9A78-48CE4EA98779}"/>
              </a:ext>
            </a:extLst>
          </p:cNvPr>
          <p:cNvSpPr txBox="1"/>
          <p:nvPr/>
        </p:nvSpPr>
        <p:spPr>
          <a:xfrm>
            <a:off x="5773479" y="2875002"/>
            <a:ext cx="2721935" cy="369332"/>
          </a:xfrm>
          <a:prstGeom prst="rect">
            <a:avLst/>
          </a:prstGeom>
          <a:noFill/>
        </p:spPr>
        <p:txBody>
          <a:bodyPr wrap="square" rtlCol="0">
            <a:spAutoFit/>
          </a:bodyPr>
          <a:lstStyle/>
          <a:p>
            <a:r>
              <a:rPr lang="en-US" b="1" dirty="0"/>
              <a:t>People</a:t>
            </a:r>
            <a:r>
              <a:rPr lang="en-US" dirty="0"/>
              <a:t> &amp; Organization</a:t>
            </a:r>
          </a:p>
        </p:txBody>
      </p:sp>
      <p:sp>
        <p:nvSpPr>
          <p:cNvPr id="7" name="TextBox 6">
            <a:extLst>
              <a:ext uri="{FF2B5EF4-FFF2-40B4-BE49-F238E27FC236}">
                <a16:creationId xmlns:a16="http://schemas.microsoft.com/office/drawing/2014/main" id="{54F65038-2E83-FB4C-B978-8952D50D98FC}"/>
              </a:ext>
            </a:extLst>
          </p:cNvPr>
          <p:cNvSpPr txBox="1"/>
          <p:nvPr/>
        </p:nvSpPr>
        <p:spPr>
          <a:xfrm>
            <a:off x="4735032" y="5704368"/>
            <a:ext cx="2721935" cy="369332"/>
          </a:xfrm>
          <a:prstGeom prst="rect">
            <a:avLst/>
          </a:prstGeom>
          <a:noFill/>
        </p:spPr>
        <p:txBody>
          <a:bodyPr wrap="square" rtlCol="0">
            <a:spAutoFit/>
          </a:bodyPr>
          <a:lstStyle/>
          <a:p>
            <a:r>
              <a:rPr lang="en-US" b="1" dirty="0"/>
              <a:t>Process</a:t>
            </a:r>
            <a:r>
              <a:rPr lang="en-US" dirty="0"/>
              <a:t> &amp; Roles</a:t>
            </a:r>
          </a:p>
        </p:txBody>
      </p:sp>
      <p:sp>
        <p:nvSpPr>
          <p:cNvPr id="8" name="TextBox 7">
            <a:extLst>
              <a:ext uri="{FF2B5EF4-FFF2-40B4-BE49-F238E27FC236}">
                <a16:creationId xmlns:a16="http://schemas.microsoft.com/office/drawing/2014/main" id="{8B5CA776-A117-CD4C-863D-70938182ECC8}"/>
              </a:ext>
            </a:extLst>
          </p:cNvPr>
          <p:cNvSpPr txBox="1"/>
          <p:nvPr/>
        </p:nvSpPr>
        <p:spPr>
          <a:xfrm>
            <a:off x="241004" y="3480907"/>
            <a:ext cx="2721935" cy="369332"/>
          </a:xfrm>
          <a:prstGeom prst="rect">
            <a:avLst/>
          </a:prstGeom>
          <a:noFill/>
        </p:spPr>
        <p:txBody>
          <a:bodyPr wrap="square" rtlCol="0">
            <a:spAutoFit/>
          </a:bodyPr>
          <a:lstStyle/>
          <a:p>
            <a:r>
              <a:rPr lang="en-US" b="1" dirty="0"/>
              <a:t>Technology</a:t>
            </a:r>
            <a:r>
              <a:rPr lang="en-US" dirty="0"/>
              <a:t> &amp; Tools</a:t>
            </a:r>
          </a:p>
        </p:txBody>
      </p:sp>
      <p:sp>
        <p:nvSpPr>
          <p:cNvPr id="23" name="Circular Arrow 22">
            <a:extLst>
              <a:ext uri="{FF2B5EF4-FFF2-40B4-BE49-F238E27FC236}">
                <a16:creationId xmlns:a16="http://schemas.microsoft.com/office/drawing/2014/main" id="{63903416-7BE2-2742-B494-508C336F8098}"/>
              </a:ext>
            </a:extLst>
          </p:cNvPr>
          <p:cNvSpPr/>
          <p:nvPr/>
        </p:nvSpPr>
        <p:spPr>
          <a:xfrm rot="5400000">
            <a:off x="4447067" y="3627162"/>
            <a:ext cx="1238693" cy="1414130"/>
          </a:xfrm>
          <a:prstGeom prst="circularArrow">
            <a:avLst/>
          </a:prstGeom>
          <a:solidFill>
            <a:schemeClr val="accent6">
              <a:lumMod val="75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Circular Arrow 23">
            <a:extLst>
              <a:ext uri="{FF2B5EF4-FFF2-40B4-BE49-F238E27FC236}">
                <a16:creationId xmlns:a16="http://schemas.microsoft.com/office/drawing/2014/main" id="{238ADF2E-D3C4-6245-9E78-5AA5E5078D35}"/>
              </a:ext>
            </a:extLst>
          </p:cNvPr>
          <p:cNvSpPr/>
          <p:nvPr/>
        </p:nvSpPr>
        <p:spPr>
          <a:xfrm rot="16200000">
            <a:off x="4259227" y="3662861"/>
            <a:ext cx="1238693" cy="1414130"/>
          </a:xfrm>
          <a:prstGeom prst="circularArrow">
            <a:avLst/>
          </a:prstGeom>
          <a:solidFill>
            <a:schemeClr val="accent6">
              <a:lumMod val="75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24032994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54951" y="3025490"/>
            <a:ext cx="10013049" cy="807019"/>
          </a:xfrm>
        </p:spPr>
        <p:txBody>
          <a:bodyPr anchor="ctr">
            <a:noAutofit/>
          </a:bodyPr>
          <a:lstStyle/>
          <a:p>
            <a:r>
              <a:rPr lang="en-US" sz="4800" dirty="0"/>
              <a:t>And Then</a:t>
            </a:r>
          </a:p>
        </p:txBody>
      </p:sp>
    </p:spTree>
    <p:extLst>
      <p:ext uri="{BB962C8B-B14F-4D97-AF65-F5344CB8AC3E}">
        <p14:creationId xmlns:p14="http://schemas.microsoft.com/office/powerpoint/2010/main" val="14929258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3025490"/>
            <a:ext cx="9144000" cy="807019"/>
          </a:xfrm>
        </p:spPr>
        <p:txBody>
          <a:bodyPr anchor="ctr">
            <a:noAutofit/>
          </a:bodyPr>
          <a:lstStyle/>
          <a:p>
            <a:pPr>
              <a:spcBef>
                <a:spcPts val="300"/>
              </a:spcBef>
            </a:pPr>
            <a:br>
              <a:rPr lang="en-US" sz="3600" dirty="0"/>
            </a:br>
            <a:r>
              <a:rPr lang="en-US" sz="3600" dirty="0"/>
              <a:t>Two “Triangular” Models of </a:t>
            </a:r>
            <a:br>
              <a:rPr lang="en-US" sz="3600" dirty="0"/>
            </a:br>
            <a:r>
              <a:rPr lang="en-US" sz="3600" dirty="0"/>
              <a:t>Software Development</a:t>
            </a:r>
          </a:p>
        </p:txBody>
      </p:sp>
    </p:spTree>
    <p:extLst>
      <p:ext uri="{BB962C8B-B14F-4D97-AF65-F5344CB8AC3E}">
        <p14:creationId xmlns:p14="http://schemas.microsoft.com/office/powerpoint/2010/main" val="349617957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54951" y="3025490"/>
            <a:ext cx="10013049" cy="807019"/>
          </a:xfrm>
        </p:spPr>
        <p:txBody>
          <a:bodyPr anchor="ctr">
            <a:noAutofit/>
          </a:bodyPr>
          <a:lstStyle/>
          <a:p>
            <a:r>
              <a:rPr lang="en-US" sz="4800" dirty="0"/>
              <a:t>It Got Worse</a:t>
            </a:r>
          </a:p>
        </p:txBody>
      </p:sp>
    </p:spTree>
    <p:extLst>
      <p:ext uri="{BB962C8B-B14F-4D97-AF65-F5344CB8AC3E}">
        <p14:creationId xmlns:p14="http://schemas.microsoft.com/office/powerpoint/2010/main" val="89254347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755BE-860E-40EB-ADA6-6E82BCB49EC3}"/>
              </a:ext>
            </a:extLst>
          </p:cNvPr>
          <p:cNvSpPr>
            <a:spLocks noGrp="1"/>
          </p:cNvSpPr>
          <p:nvPr>
            <p:ph type="title"/>
          </p:nvPr>
        </p:nvSpPr>
        <p:spPr/>
        <p:txBody>
          <a:bodyPr/>
          <a:lstStyle/>
          <a:p>
            <a:pPr>
              <a:spcBef>
                <a:spcPts val="300"/>
              </a:spcBef>
            </a:pPr>
            <a:r>
              <a:rPr lang="en-US" dirty="0"/>
              <a:t>EQUIP Architecture Review (2011)</a:t>
            </a:r>
          </a:p>
        </p:txBody>
      </p:sp>
      <p:sp>
        <p:nvSpPr>
          <p:cNvPr id="3" name="Content Placeholder 2">
            <a:extLst>
              <a:ext uri="{FF2B5EF4-FFF2-40B4-BE49-F238E27FC236}">
                <a16:creationId xmlns:a16="http://schemas.microsoft.com/office/drawing/2014/main" id="{72EF5DE0-5958-4171-A9E3-3D288A31AC3F}"/>
              </a:ext>
            </a:extLst>
          </p:cNvPr>
          <p:cNvSpPr>
            <a:spLocks noGrp="1"/>
          </p:cNvSpPr>
          <p:nvPr>
            <p:ph idx="1"/>
          </p:nvPr>
        </p:nvSpPr>
        <p:spPr>
          <a:xfrm>
            <a:off x="838200" y="1654444"/>
            <a:ext cx="10515600" cy="4522519"/>
          </a:xfrm>
        </p:spPr>
        <p:txBody>
          <a:bodyPr>
            <a:normAutofit/>
          </a:bodyPr>
          <a:lstStyle/>
          <a:p>
            <a:pPr marL="0" indent="0">
              <a:buNone/>
            </a:pPr>
            <a:r>
              <a:rPr lang="en-US" sz="2000" dirty="0"/>
              <a:t>Architecture Review Findings:</a:t>
            </a:r>
          </a:p>
          <a:p>
            <a:r>
              <a:rPr lang="en-US" sz="2000" u="sng" dirty="0"/>
              <a:t>Architectural Patterns</a:t>
            </a:r>
            <a:r>
              <a:rPr lang="en-US" sz="2000" dirty="0"/>
              <a:t>: Small scale client-server PowerBuilder/Sybase hosted on Citrix delivered to a smaller customer base of John Deere dealers</a:t>
            </a:r>
          </a:p>
          <a:p>
            <a:r>
              <a:rPr lang="en-US" sz="2000" dirty="0"/>
              <a:t>Strangler Pattern to encapsulate sections of functionality and move it to a multi-tier pattern with .NET environment and Web access</a:t>
            </a:r>
          </a:p>
          <a:p>
            <a:r>
              <a:rPr lang="en-US" sz="2000" u="sng" dirty="0"/>
              <a:t>Tactics</a:t>
            </a:r>
            <a:r>
              <a:rPr lang="en-US" sz="2000" dirty="0"/>
              <a:t>: </a:t>
            </a:r>
            <a:r>
              <a:rPr lang="en-US" sz="2000" strike="sngStrike" dirty="0"/>
              <a:t>Deliver More Features (consider external/functional requirements only)</a:t>
            </a:r>
            <a:r>
              <a:rPr lang="en-US" sz="2000" dirty="0"/>
              <a:t> Stop breaking </a:t>
            </a:r>
            <a:r>
              <a:rPr lang="en-US" sz="2000" dirty="0" err="1"/>
              <a:t>sh</a:t>
            </a:r>
            <a:r>
              <a:rPr lang="en-US" sz="2000" dirty="0"/>
              <a:t>-t by only making safe fixes (prioritize defects by safe-fix criteria), Multi-GL only new feature, agile releases every few months, </a:t>
            </a:r>
            <a:r>
              <a:rPr lang="en-US" sz="2000" b="1" dirty="0" err="1"/>
              <a:t>Genba</a:t>
            </a:r>
            <a:r>
              <a:rPr lang="en-US" sz="2000" b="1" dirty="0"/>
              <a:t>*</a:t>
            </a:r>
            <a:r>
              <a:rPr lang="en-US" sz="2000" dirty="0"/>
              <a:t> </a:t>
            </a:r>
          </a:p>
          <a:p>
            <a:r>
              <a:rPr lang="en-US" sz="2000" u="sng" dirty="0"/>
              <a:t>Quality Attribute Priorities</a:t>
            </a:r>
            <a:r>
              <a:rPr lang="en-US" sz="2000" dirty="0"/>
              <a:t>: Performance is the new Usability, Reliability, and Testability</a:t>
            </a:r>
          </a:p>
          <a:p>
            <a:endParaRPr lang="en-US" sz="2000" dirty="0"/>
          </a:p>
          <a:p>
            <a:pPr marL="0" indent="0">
              <a:buNone/>
            </a:pPr>
            <a:r>
              <a:rPr lang="en-US" sz="2000" dirty="0"/>
              <a:t>Personal Skill Improvement: I learned how to apologize with the best of them… and how to listen</a:t>
            </a:r>
          </a:p>
          <a:p>
            <a:pPr marL="0" indent="0">
              <a:buNone/>
            </a:pPr>
            <a:endParaRPr lang="en-US" sz="2000" dirty="0"/>
          </a:p>
          <a:p>
            <a:endParaRPr lang="en-US" sz="2000" dirty="0"/>
          </a:p>
          <a:p>
            <a:endParaRPr lang="en-US" sz="2000" dirty="0"/>
          </a:p>
          <a:p>
            <a:pPr marL="0" indent="0">
              <a:buNone/>
            </a:pPr>
            <a:endParaRPr lang="en-US" sz="2000" dirty="0"/>
          </a:p>
          <a:p>
            <a:pPr marL="0" indent="0">
              <a:buNone/>
            </a:pPr>
            <a:endParaRPr lang="en-US" sz="2000" dirty="0"/>
          </a:p>
          <a:p>
            <a:pPr marL="0" indent="0">
              <a:buNone/>
            </a:pPr>
            <a:endParaRPr lang="en-US" sz="2000" dirty="0"/>
          </a:p>
          <a:p>
            <a:endParaRPr lang="en-US" sz="2000" dirty="0"/>
          </a:p>
          <a:p>
            <a:endParaRPr lang="en-US" sz="2000" dirty="0"/>
          </a:p>
          <a:p>
            <a:pPr marL="0" indent="0">
              <a:buNone/>
            </a:pPr>
            <a:endParaRPr lang="en-US" sz="2000" dirty="0"/>
          </a:p>
        </p:txBody>
      </p:sp>
    </p:spTree>
    <p:extLst>
      <p:ext uri="{BB962C8B-B14F-4D97-AF65-F5344CB8AC3E}">
        <p14:creationId xmlns:p14="http://schemas.microsoft.com/office/powerpoint/2010/main" val="397394776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54951" y="3025490"/>
            <a:ext cx="10013049" cy="807019"/>
          </a:xfrm>
        </p:spPr>
        <p:txBody>
          <a:bodyPr anchor="ctr">
            <a:noAutofit/>
          </a:bodyPr>
          <a:lstStyle/>
          <a:p>
            <a:r>
              <a:rPr lang="en-US" sz="4800" dirty="0"/>
              <a:t>Metrics 1.0</a:t>
            </a:r>
          </a:p>
        </p:txBody>
      </p:sp>
    </p:spTree>
    <p:extLst>
      <p:ext uri="{BB962C8B-B14F-4D97-AF65-F5344CB8AC3E}">
        <p14:creationId xmlns:p14="http://schemas.microsoft.com/office/powerpoint/2010/main" val="213825639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idx="4294967295"/>
          </p:nvPr>
        </p:nvSpPr>
        <p:spPr>
          <a:xfrm>
            <a:off x="1947862" y="269876"/>
            <a:ext cx="8532938" cy="568325"/>
          </a:xfrm>
        </p:spPr>
        <p:txBody>
          <a:bodyPr>
            <a:normAutofit fontScale="90000"/>
          </a:bodyPr>
          <a:lstStyle/>
          <a:p>
            <a:r>
              <a:rPr lang="en-US" sz="1800" dirty="0"/>
              <a:t>Defects Introduced By Release… Introduce Fewer Defects </a:t>
            </a:r>
            <a:br>
              <a:rPr lang="en-US" sz="1800" dirty="0"/>
            </a:br>
            <a:br>
              <a:rPr lang="en-US" sz="1800" dirty="0"/>
            </a:br>
            <a:endParaRPr lang="en-US" sz="1800" dirty="0"/>
          </a:p>
        </p:txBody>
      </p:sp>
      <p:graphicFrame>
        <p:nvGraphicFramePr>
          <p:cNvPr id="4" name="Chart 3"/>
          <p:cNvGraphicFramePr/>
          <p:nvPr/>
        </p:nvGraphicFramePr>
        <p:xfrm>
          <a:off x="1947862" y="838201"/>
          <a:ext cx="8328252" cy="5051961"/>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523810157"/>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54951" y="3025490"/>
            <a:ext cx="10013049" cy="807019"/>
          </a:xfrm>
        </p:spPr>
        <p:txBody>
          <a:bodyPr anchor="ctr">
            <a:noAutofit/>
          </a:bodyPr>
          <a:lstStyle/>
          <a:p>
            <a:r>
              <a:rPr lang="en-US" sz="4800" dirty="0"/>
              <a:t>Metrics 2.0</a:t>
            </a:r>
          </a:p>
        </p:txBody>
      </p:sp>
    </p:spTree>
    <p:extLst>
      <p:ext uri="{BB962C8B-B14F-4D97-AF65-F5344CB8AC3E}">
        <p14:creationId xmlns:p14="http://schemas.microsoft.com/office/powerpoint/2010/main" val="55797586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idx="4294967295"/>
          </p:nvPr>
        </p:nvSpPr>
        <p:spPr>
          <a:xfrm>
            <a:off x="1947862" y="269876"/>
            <a:ext cx="8532938" cy="568325"/>
          </a:xfrm>
        </p:spPr>
        <p:txBody>
          <a:bodyPr>
            <a:normAutofit fontScale="90000"/>
          </a:bodyPr>
          <a:lstStyle/>
          <a:p>
            <a:r>
              <a:rPr lang="en-US" sz="1800" dirty="0"/>
              <a:t>Defects Introduced and Fixed By Release through 15 May 2012</a:t>
            </a:r>
            <a:br>
              <a:rPr lang="en-US" sz="1800" dirty="0"/>
            </a:br>
            <a:br>
              <a:rPr lang="en-US" sz="1800" dirty="0"/>
            </a:br>
            <a:endParaRPr lang="en-US" sz="1800" dirty="0"/>
          </a:p>
        </p:txBody>
      </p:sp>
      <p:graphicFrame>
        <p:nvGraphicFramePr>
          <p:cNvPr id="4" name="Chart 3"/>
          <p:cNvGraphicFramePr/>
          <p:nvPr/>
        </p:nvGraphicFramePr>
        <p:xfrm>
          <a:off x="1947862" y="838201"/>
          <a:ext cx="8328252" cy="5051961"/>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069650136"/>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54951" y="3025490"/>
            <a:ext cx="10013049" cy="807019"/>
          </a:xfrm>
        </p:spPr>
        <p:txBody>
          <a:bodyPr anchor="ctr">
            <a:noAutofit/>
          </a:bodyPr>
          <a:lstStyle/>
          <a:p>
            <a:r>
              <a:rPr lang="en-US" sz="4800" dirty="0"/>
              <a:t>Metrics 3.0</a:t>
            </a:r>
          </a:p>
        </p:txBody>
      </p:sp>
    </p:spTree>
    <p:extLst>
      <p:ext uri="{BB962C8B-B14F-4D97-AF65-F5344CB8AC3E}">
        <p14:creationId xmlns:p14="http://schemas.microsoft.com/office/powerpoint/2010/main" val="384070998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idx="4294967295"/>
          </p:nvPr>
        </p:nvSpPr>
        <p:spPr>
          <a:xfrm>
            <a:off x="1947862" y="269876"/>
            <a:ext cx="8532938" cy="568325"/>
          </a:xfrm>
        </p:spPr>
        <p:txBody>
          <a:bodyPr/>
          <a:lstStyle/>
          <a:p>
            <a:r>
              <a:rPr lang="en-US" sz="1800" dirty="0"/>
              <a:t>EQUIP Open Production Defects by Date &amp; Criticality </a:t>
            </a:r>
          </a:p>
        </p:txBody>
      </p:sp>
      <p:graphicFrame>
        <p:nvGraphicFramePr>
          <p:cNvPr id="4" name="Chart 3"/>
          <p:cNvGraphicFramePr/>
          <p:nvPr/>
        </p:nvGraphicFramePr>
        <p:xfrm>
          <a:off x="1750032" y="636998"/>
          <a:ext cx="8730769" cy="5299568"/>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885258641"/>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362" name="Rectangle 2"/>
          <p:cNvSpPr>
            <a:spLocks noGrp="1" noChangeArrowheads="1"/>
          </p:cNvSpPr>
          <p:nvPr>
            <p:ph type="title" idx="4294967295"/>
          </p:nvPr>
        </p:nvSpPr>
        <p:spPr>
          <a:xfrm>
            <a:off x="1947862" y="269876"/>
            <a:ext cx="8532938" cy="568325"/>
          </a:xfrm>
        </p:spPr>
        <p:txBody>
          <a:bodyPr/>
          <a:lstStyle/>
          <a:p>
            <a:r>
              <a:rPr lang="en-US" sz="1800" dirty="0"/>
              <a:t>EQUIP Open Production Defects by Date &amp; Criticality </a:t>
            </a:r>
          </a:p>
        </p:txBody>
      </p:sp>
      <p:graphicFrame>
        <p:nvGraphicFramePr>
          <p:cNvPr id="4" name="Chart 3"/>
          <p:cNvGraphicFramePr/>
          <p:nvPr/>
        </p:nvGraphicFramePr>
        <p:xfrm>
          <a:off x="1750032" y="636998"/>
          <a:ext cx="8730769" cy="5299568"/>
        </p:xfrm>
        <a:graphic>
          <a:graphicData uri="http://schemas.openxmlformats.org/drawingml/2006/chart">
            <c:chart xmlns:c="http://schemas.openxmlformats.org/drawingml/2006/chart" xmlns:r="http://schemas.openxmlformats.org/officeDocument/2006/relationships" r:id="rId3"/>
          </a:graphicData>
        </a:graphic>
      </p:graphicFrame>
      <p:cxnSp>
        <p:nvCxnSpPr>
          <p:cNvPr id="6" name="Straight Arrow Connector 5"/>
          <p:cNvCxnSpPr/>
          <p:nvPr/>
        </p:nvCxnSpPr>
        <p:spPr bwMode="auto">
          <a:xfrm>
            <a:off x="6391532" y="1746176"/>
            <a:ext cx="1353600" cy="0"/>
          </a:xfrm>
          <a:prstGeom prst="straightConnector1">
            <a:avLst/>
          </a:prstGeom>
          <a:solidFill>
            <a:schemeClr val="accent1"/>
          </a:solidFill>
          <a:ln w="38100" cap="flat" cmpd="sng" algn="ctr">
            <a:solidFill>
              <a:schemeClr val="tx1"/>
            </a:solidFill>
            <a:prstDash val="solid"/>
            <a:round/>
            <a:headEnd type="arrow"/>
            <a:tailEnd type="arrow"/>
          </a:ln>
          <a:effectLst/>
        </p:spPr>
      </p:cxnSp>
      <p:cxnSp>
        <p:nvCxnSpPr>
          <p:cNvPr id="7" name="Straight Connector 6"/>
          <p:cNvCxnSpPr/>
          <p:nvPr/>
        </p:nvCxnSpPr>
        <p:spPr bwMode="auto">
          <a:xfrm>
            <a:off x="6384000" y="1645376"/>
            <a:ext cx="0" cy="2385018"/>
          </a:xfrm>
          <a:prstGeom prst="line">
            <a:avLst/>
          </a:prstGeom>
          <a:solidFill>
            <a:schemeClr val="accent1"/>
          </a:solidFill>
          <a:ln w="38100" cap="flat" cmpd="sng" algn="ctr">
            <a:solidFill>
              <a:schemeClr val="tx1"/>
            </a:solidFill>
            <a:prstDash val="solid"/>
            <a:round/>
            <a:headEnd type="none" w="med" len="med"/>
            <a:tailEnd type="none" w="med" len="med"/>
          </a:ln>
          <a:effectLst/>
        </p:spPr>
      </p:cxnSp>
      <p:cxnSp>
        <p:nvCxnSpPr>
          <p:cNvPr id="8" name="Straight Connector 7"/>
          <p:cNvCxnSpPr/>
          <p:nvPr/>
        </p:nvCxnSpPr>
        <p:spPr bwMode="auto">
          <a:xfrm flipH="1">
            <a:off x="7737600" y="1645376"/>
            <a:ext cx="21600" cy="2385018"/>
          </a:xfrm>
          <a:prstGeom prst="line">
            <a:avLst/>
          </a:prstGeom>
          <a:solidFill>
            <a:schemeClr val="accent1"/>
          </a:solidFill>
          <a:ln w="38100" cap="flat" cmpd="sng" algn="ctr">
            <a:solidFill>
              <a:schemeClr val="tx1"/>
            </a:solidFill>
            <a:prstDash val="solid"/>
            <a:round/>
            <a:headEnd type="none" w="med" len="med"/>
            <a:tailEnd type="none" w="med" len="med"/>
          </a:ln>
          <a:effectLst/>
        </p:spPr>
      </p:cxnSp>
      <p:sp>
        <p:nvSpPr>
          <p:cNvPr id="9" name="TextBox 1"/>
          <p:cNvSpPr txBox="1"/>
          <p:nvPr/>
        </p:nvSpPr>
        <p:spPr>
          <a:xfrm>
            <a:off x="6405600" y="1400576"/>
            <a:ext cx="1353600" cy="244800"/>
          </a:xfrm>
          <a:prstGeom prst="rect">
            <a:avLst/>
          </a:prstGeom>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fontAlgn="base">
              <a:spcBef>
                <a:spcPct val="0"/>
              </a:spcBef>
              <a:spcAft>
                <a:spcPct val="0"/>
              </a:spcAft>
            </a:pPr>
            <a:r>
              <a:rPr lang="en-US" sz="1400" b="1" i="1" dirty="0">
                <a:solidFill>
                  <a:srgbClr val="000000"/>
                </a:solidFill>
                <a:latin typeface="Verdana"/>
              </a:rPr>
              <a:t>EQUIP</a:t>
            </a:r>
            <a:r>
              <a:rPr lang="en-US" sz="1400" b="1" dirty="0">
                <a:solidFill>
                  <a:srgbClr val="000000"/>
                </a:solidFill>
                <a:latin typeface="Verdana"/>
              </a:rPr>
              <a:t> 12.2</a:t>
            </a:r>
          </a:p>
        </p:txBody>
      </p:sp>
    </p:spTree>
    <p:extLst>
      <p:ext uri="{BB962C8B-B14F-4D97-AF65-F5344CB8AC3E}">
        <p14:creationId xmlns:p14="http://schemas.microsoft.com/office/powerpoint/2010/main" val="1733999057"/>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362" name="Rectangle 2"/>
          <p:cNvSpPr>
            <a:spLocks noGrp="1" noChangeArrowheads="1"/>
          </p:cNvSpPr>
          <p:nvPr>
            <p:ph type="title" idx="4294967295"/>
          </p:nvPr>
        </p:nvSpPr>
        <p:spPr>
          <a:xfrm>
            <a:off x="1947862" y="269876"/>
            <a:ext cx="8532938" cy="568325"/>
          </a:xfrm>
        </p:spPr>
        <p:txBody>
          <a:bodyPr/>
          <a:lstStyle/>
          <a:p>
            <a:r>
              <a:rPr lang="en-US" sz="1800" u="sng" dirty="0"/>
              <a:t>EQUIP 12.2 </a:t>
            </a:r>
            <a:r>
              <a:rPr lang="en-US" sz="1800" dirty="0"/>
              <a:t>Open Production Defects by Sprint </a:t>
            </a:r>
          </a:p>
        </p:txBody>
      </p:sp>
      <p:graphicFrame>
        <p:nvGraphicFramePr>
          <p:cNvPr id="4" name="Chart 3"/>
          <p:cNvGraphicFramePr/>
          <p:nvPr/>
        </p:nvGraphicFramePr>
        <p:xfrm>
          <a:off x="1750032" y="636998"/>
          <a:ext cx="8730769" cy="5404206"/>
        </p:xfrm>
        <a:graphic>
          <a:graphicData uri="http://schemas.openxmlformats.org/drawingml/2006/chart">
            <c:chart xmlns:c="http://schemas.openxmlformats.org/drawingml/2006/chart" xmlns:r="http://schemas.openxmlformats.org/officeDocument/2006/relationships" r:id="rId3"/>
          </a:graphicData>
        </a:graphic>
      </p:graphicFrame>
      <p:cxnSp>
        <p:nvCxnSpPr>
          <p:cNvPr id="6" name="Straight Arrow Connector 5"/>
          <p:cNvCxnSpPr/>
          <p:nvPr/>
        </p:nvCxnSpPr>
        <p:spPr bwMode="auto">
          <a:xfrm>
            <a:off x="3122400" y="838200"/>
            <a:ext cx="6883200" cy="731400"/>
          </a:xfrm>
          <a:prstGeom prst="straightConnector1">
            <a:avLst/>
          </a:prstGeom>
          <a:solidFill>
            <a:schemeClr val="accent1"/>
          </a:solidFill>
          <a:ln w="31750" cap="flat" cmpd="sng" algn="ctr">
            <a:solidFill>
              <a:schemeClr val="tx1"/>
            </a:solidFill>
            <a:prstDash val="dash"/>
            <a:round/>
            <a:headEnd type="none" w="med" len="med"/>
            <a:tailEnd type="arrow"/>
          </a:ln>
          <a:effectLst/>
        </p:spPr>
      </p:cxnSp>
    </p:spTree>
    <p:extLst>
      <p:ext uri="{BB962C8B-B14F-4D97-AF65-F5344CB8AC3E}">
        <p14:creationId xmlns:p14="http://schemas.microsoft.com/office/powerpoint/2010/main" val="3792921661"/>
      </p:ext>
    </p:extLst>
  </p:cSld>
  <p:clrMapOvr>
    <a:masterClrMapping/>
  </p:clrMapOvr>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2186</TotalTime>
  <Words>9130</Words>
  <Application>Microsoft Macintosh PowerPoint</Application>
  <PresentationFormat>Widescreen</PresentationFormat>
  <Paragraphs>1070</Paragraphs>
  <Slides>131</Slides>
  <Notes>106</Notes>
  <HiddenSlides>3</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131</vt:i4>
      </vt:variant>
    </vt:vector>
  </HeadingPairs>
  <TitlesOfParts>
    <vt:vector size="137" baseType="lpstr">
      <vt:lpstr>Arial</vt:lpstr>
      <vt:lpstr>Calibri</vt:lpstr>
      <vt:lpstr>Calibri Light</vt:lpstr>
      <vt:lpstr>Verdana</vt:lpstr>
      <vt:lpstr>Wingdings</vt:lpstr>
      <vt:lpstr>Office Theme</vt:lpstr>
      <vt:lpstr>Discussion &amp; Lecture Session Sound &amp; Recording Check</vt:lpstr>
      <vt:lpstr>Software Engineering Discussion, Lecture, &amp; Lab Eric Pogue</vt:lpstr>
      <vt:lpstr>Friendly Conversation Topic: Web Services, REST, and CORs</vt:lpstr>
      <vt:lpstr>Web Services</vt:lpstr>
      <vt:lpstr>REST</vt:lpstr>
      <vt:lpstr>CORS</vt:lpstr>
      <vt:lpstr>Prework</vt:lpstr>
      <vt:lpstr>Scrum Process – Sprint Planning</vt:lpstr>
      <vt:lpstr> Two “Triangular” Models of  Software Development</vt:lpstr>
      <vt:lpstr>Models</vt:lpstr>
      <vt:lpstr>The Virtuous Triangle</vt:lpstr>
      <vt:lpstr>PowerPoint Presentation</vt:lpstr>
      <vt:lpstr>The Righteous Triangle</vt:lpstr>
      <vt:lpstr>People, Process,  and Technology  </vt:lpstr>
      <vt:lpstr>The Right-eous Triangle of Software Development</vt:lpstr>
      <vt:lpstr>Assignment for Next Class</vt:lpstr>
      <vt:lpstr>Wrap-up and  Final Questions/Comments</vt:lpstr>
      <vt:lpstr>Break &amp; End of First Recording</vt:lpstr>
      <vt:lpstr>Lab</vt:lpstr>
      <vt:lpstr>End of Session &amp; Recordings</vt:lpstr>
      <vt:lpstr>Backup Slides</vt:lpstr>
      <vt:lpstr>Today’s “Friendly Conversation” topic… ~3-5min</vt:lpstr>
      <vt:lpstr>People, Process,  and Technology  </vt:lpstr>
      <vt:lpstr>…And the Virtuous Triangle </vt:lpstr>
      <vt:lpstr>Git/GitHub Demo …Thank you, Alex!</vt:lpstr>
      <vt:lpstr>Prioritize List and Consider Dependencies</vt:lpstr>
      <vt:lpstr>Demo of Sharing Repositories in GitHub …Thank you, John!</vt:lpstr>
      <vt:lpstr>PowerPoint Presentation</vt:lpstr>
      <vt:lpstr>Sprint 2 Product Backlog… page 1 of 2</vt:lpstr>
      <vt:lpstr>Sprint 2 Product Backlog… page 2 of 2</vt:lpstr>
      <vt:lpstr>Assignment / Quiz Questions and Comments</vt:lpstr>
      <vt:lpstr>Class JSON Format</vt:lpstr>
      <vt:lpstr>My “my-information.json” File</vt:lpstr>
      <vt:lpstr>My “web.config” File</vt:lpstr>
      <vt:lpstr>PowerPoint Presentation</vt:lpstr>
      <vt:lpstr>Object-Oriented Programming within Various Development Methodologies</vt:lpstr>
      <vt:lpstr>Waterfall vs Iterative vs Agile</vt:lpstr>
      <vt:lpstr>Testing Terms</vt:lpstr>
      <vt:lpstr>Testing Terms</vt:lpstr>
      <vt:lpstr>Automated Testing</vt:lpstr>
      <vt:lpstr>Automated Testing</vt:lpstr>
      <vt:lpstr>Automated Unit Testing Example: JUnit</vt:lpstr>
      <vt:lpstr>“What is the primary impact of using an Agile SDLC and an application’s Architecture?"</vt:lpstr>
      <vt:lpstr> Discussion: “What has been your experience with technology &amp; architecture metrics? Or metrics in general?”</vt:lpstr>
      <vt:lpstr>Software Quality Metrics</vt:lpstr>
      <vt:lpstr>Metrics</vt:lpstr>
      <vt:lpstr>Common Metrics for Software Development</vt:lpstr>
      <vt:lpstr>Common Metrics for Agile Software Development</vt:lpstr>
      <vt:lpstr>Metrics Recommendations</vt:lpstr>
      <vt:lpstr>Measuring Team Output… and Estimating/Planning</vt:lpstr>
      <vt:lpstr>Example Metrics Scorecard</vt:lpstr>
      <vt:lpstr>PowerPoint Presentation</vt:lpstr>
      <vt:lpstr>Improve Weighted Average Defect Density</vt:lpstr>
      <vt:lpstr>Preview Case Study –  EQUIP Architecture &amp; Metrics </vt:lpstr>
      <vt:lpstr>PowerPoint Presentation</vt:lpstr>
      <vt:lpstr>PowerPoint Presentation</vt:lpstr>
      <vt:lpstr>People, Process,  and Technology  </vt:lpstr>
      <vt:lpstr>Model-View-Controller (MVC)</vt:lpstr>
      <vt:lpstr>Containers &amp; Docker [link]</vt:lpstr>
      <vt:lpstr>Kubernetes &amp; Swarm [link]</vt:lpstr>
      <vt:lpstr>MVC Web Frameworks</vt:lpstr>
      <vt:lpstr>MVC Pattern</vt:lpstr>
      <vt:lpstr>Django MVC or MVT?</vt:lpstr>
      <vt:lpstr>Friendly Conversation Topic –  Bandwidth versus Latency</vt:lpstr>
      <vt:lpstr>Network Architecture &amp; Protocols</vt:lpstr>
      <vt:lpstr>Network Architecture – The Internet</vt:lpstr>
      <vt:lpstr>Network Architecture – The Web</vt:lpstr>
      <vt:lpstr>Network Architecture – Distributed Computing</vt:lpstr>
      <vt:lpstr>Network Architecture – Web Services</vt:lpstr>
      <vt:lpstr>Network Architecture – Back to the Future </vt:lpstr>
      <vt:lpstr>Network Architecture – The Internet</vt:lpstr>
      <vt:lpstr>Network Architecture – The Web</vt:lpstr>
      <vt:lpstr>Network Architecture – Distributed Computing</vt:lpstr>
      <vt:lpstr>Network Architecture – Web Services</vt:lpstr>
      <vt:lpstr>Network Architecture – Back to the Future </vt:lpstr>
      <vt:lpstr>Friendly Conversation Topic –  In-demand Software Development Skills [link]</vt:lpstr>
      <vt:lpstr>Your Feedback from Sprint 6?  APIs? Swagger? YAML? </vt:lpstr>
      <vt:lpstr>PowerPoint Presentation</vt:lpstr>
      <vt:lpstr>Case Study –  EQUIP Architecture Patterns,  Tactics, and Metrics </vt:lpstr>
      <vt:lpstr>PowerPoint Presentation</vt:lpstr>
      <vt:lpstr>PowerPoint Presentation</vt:lpstr>
      <vt:lpstr>PowerPoint Presentation</vt:lpstr>
      <vt:lpstr>EQUIP Architecture Review (2006)</vt:lpstr>
      <vt:lpstr>EQUIP Architecture Review (2006)</vt:lpstr>
      <vt:lpstr>The Right-eous Triangle Perspective</vt:lpstr>
      <vt:lpstr>…Four Years Go By…</vt:lpstr>
      <vt:lpstr>That Fateful Day (2010)</vt:lpstr>
      <vt:lpstr>The Right-eous Triangle Perspective</vt:lpstr>
      <vt:lpstr>And Then</vt:lpstr>
      <vt:lpstr>It Got Worse</vt:lpstr>
      <vt:lpstr>EQUIP Architecture Review (2011)</vt:lpstr>
      <vt:lpstr>Metrics 1.0</vt:lpstr>
      <vt:lpstr>Defects Introduced By Release… Introduce Fewer Defects   </vt:lpstr>
      <vt:lpstr>Metrics 2.0</vt:lpstr>
      <vt:lpstr>Defects Introduced and Fixed By Release through 15 May 2012  </vt:lpstr>
      <vt:lpstr>Metrics 3.0</vt:lpstr>
      <vt:lpstr>EQUIP Open Production Defects by Date &amp; Criticality </vt:lpstr>
      <vt:lpstr>EQUIP Open Production Defects by Date &amp; Criticality </vt:lpstr>
      <vt:lpstr>EQUIP 12.2 Open Production Defects by Sprint </vt:lpstr>
      <vt:lpstr>PowerPoint Presentation</vt:lpstr>
      <vt:lpstr>The Right-eous Triangle of Software Development</vt:lpstr>
      <vt:lpstr>EQUIP Brazil?</vt:lpstr>
      <vt:lpstr>PowerPoint Presentation</vt:lpstr>
      <vt:lpstr>More SAFe and how SDLCs  impact testing</vt:lpstr>
      <vt:lpstr>Software Testing Overview</vt:lpstr>
      <vt:lpstr>Software Testing “Truths”</vt:lpstr>
      <vt:lpstr>Object-Oriented Programming within Various Development Methodologies</vt:lpstr>
      <vt:lpstr>PowerPoint Presentation</vt:lpstr>
      <vt:lpstr>Waterfall vs Iterative vs Agile</vt:lpstr>
      <vt:lpstr>Testing Terms</vt:lpstr>
      <vt:lpstr>Testing Terms</vt:lpstr>
      <vt:lpstr>Automated Testing</vt:lpstr>
      <vt:lpstr>Automated Testing</vt:lpstr>
      <vt:lpstr>Automated Unit Testing Example: JUnit</vt:lpstr>
      <vt:lpstr>Lab (report-out at 12:08)</vt:lpstr>
      <vt:lpstr>PowerPoint Presentation</vt:lpstr>
      <vt:lpstr>Software Metrics, Estimating, and Measuring Output </vt:lpstr>
      <vt:lpstr>Software Metrics, Estimating, and Measuring Output </vt:lpstr>
      <vt:lpstr>Metrics</vt:lpstr>
      <vt:lpstr>Common Metrics for Software Development</vt:lpstr>
      <vt:lpstr>Common Metrics for Agile Software Development</vt:lpstr>
      <vt:lpstr>Metrics Recommendations</vt:lpstr>
      <vt:lpstr>Release/PSI Planning</vt:lpstr>
      <vt:lpstr>PowerPoint Presentation</vt:lpstr>
      <vt:lpstr>Exam 1 Feedback</vt:lpstr>
      <vt:lpstr>Exam 1 Feedback</vt:lpstr>
      <vt:lpstr>Exam 1 Feedback</vt:lpstr>
      <vt:lpstr>PowerPoint Presentation</vt:lpstr>
      <vt:lpstr>Observation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Object-Oriented Programming Discussion, Lecture, &amp; Lab Eric Pogue</dc:title>
  <dc:creator>Eric Pogue</dc:creator>
  <cp:lastModifiedBy>Pogue, Eric</cp:lastModifiedBy>
  <cp:revision>72</cp:revision>
  <dcterms:created xsi:type="dcterms:W3CDTF">2019-01-14T15:53:15Z</dcterms:created>
  <dcterms:modified xsi:type="dcterms:W3CDTF">2020-01-20T19:01:12Z</dcterms:modified>
</cp:coreProperties>
</file>